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2.xml" ContentType="application/vnd.openxmlformats-officedocument.themeOverride+xml"/>
  <Override PartName="/ppt/notesSlides/notesSlide3.xml" ContentType="application/vnd.openxmlformats-officedocument.presentationml.notesSlide+xml"/>
  <Override PartName="/ppt/theme/themeOverride3.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heme/themeOverride4.xml" ContentType="application/vnd.openxmlformats-officedocument.themeOverride+xml"/>
  <Override PartName="/ppt/notesSlides/notesSlide7.xml" ContentType="application/vnd.openxmlformats-officedocument.presentationml.notesSlide+xml"/>
  <Override PartName="/ppt/theme/themeOverride5.xml" ContentType="application/vnd.openxmlformats-officedocument.themeOverride+xml"/>
  <Override PartName="/ppt/notesSlides/notesSlide8.xml" ContentType="application/vnd.openxmlformats-officedocument.presentationml.notesSlide+xml"/>
  <Override PartName="/ppt/theme/themeOverride6.xml" ContentType="application/vnd.openxmlformats-officedocument.themeOverride+xml"/>
  <Override PartName="/ppt/notesSlides/notesSlide9.xml" ContentType="application/vnd.openxmlformats-officedocument.presentationml.notesSlide+xml"/>
  <Override PartName="/ppt/theme/themeOverride7.xml" ContentType="application/vnd.openxmlformats-officedocument.themeOverride+xml"/>
  <Override PartName="/ppt/notesSlides/notesSlide10.xml" ContentType="application/vnd.openxmlformats-officedocument.presentationml.notesSlide+xml"/>
  <Override PartName="/ppt/theme/themeOverride8.xml" ContentType="application/vnd.openxmlformats-officedocument.themeOverride+xml"/>
  <Override PartName="/ppt/notesSlides/notesSlide11.xml" ContentType="application/vnd.openxmlformats-officedocument.presentationml.notesSlide+xml"/>
  <Override PartName="/ppt/theme/themeOverride9.xml" ContentType="application/vnd.openxmlformats-officedocument.themeOverride+xml"/>
  <Override PartName="/ppt/notesSlides/notesSlide12.xml" ContentType="application/vnd.openxmlformats-officedocument.presentationml.notesSlide+xml"/>
  <Override PartName="/ppt/theme/themeOverride10.xml" ContentType="application/vnd.openxmlformats-officedocument.themeOverride+xml"/>
  <Override PartName="/ppt/theme/themeOverride11.xml" ContentType="application/vnd.openxmlformats-officedocument.themeOverride+xml"/>
  <Override PartName="/ppt/notesSlides/notesSlide13.xml" ContentType="application/vnd.openxmlformats-officedocument.presentationml.notesSlide+xml"/>
  <Override PartName="/ppt/theme/themeOverride12.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notesSlides/notesSlide17.xml" ContentType="application/vnd.openxmlformats-officedocument.presentationml.notesSlide+xml"/>
  <Override PartName="/ppt/theme/themeOverride17.xml" ContentType="application/vnd.openxmlformats-officedocument.themeOverride+xml"/>
  <Override PartName="/ppt/notesSlides/notesSlide18.xml" ContentType="application/vnd.openxmlformats-officedocument.presentationml.notesSlide+xml"/>
  <Override PartName="/ppt/theme/themeOverride18.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5"/>
  </p:notesMasterIdLst>
  <p:sldIdLst>
    <p:sldId id="256" r:id="rId2"/>
    <p:sldId id="273" r:id="rId3"/>
    <p:sldId id="370" r:id="rId4"/>
    <p:sldId id="371" r:id="rId5"/>
    <p:sldId id="284" r:id="rId6"/>
    <p:sldId id="372" r:id="rId7"/>
    <p:sldId id="373" r:id="rId8"/>
    <p:sldId id="374" r:id="rId9"/>
    <p:sldId id="268" r:id="rId10"/>
    <p:sldId id="375" r:id="rId11"/>
    <p:sldId id="314" r:id="rId12"/>
    <p:sldId id="270" r:id="rId13"/>
    <p:sldId id="289" r:id="rId14"/>
    <p:sldId id="315" r:id="rId15"/>
    <p:sldId id="287" r:id="rId16"/>
    <p:sldId id="316" r:id="rId17"/>
    <p:sldId id="376" r:id="rId18"/>
    <p:sldId id="275" r:id="rId19"/>
    <p:sldId id="318" r:id="rId20"/>
    <p:sldId id="274" r:id="rId21"/>
    <p:sldId id="378" r:id="rId22"/>
    <p:sldId id="379" r:id="rId23"/>
    <p:sldId id="288" r:id="rId24"/>
    <p:sldId id="280" r:id="rId25"/>
    <p:sldId id="271" r:id="rId26"/>
    <p:sldId id="272" r:id="rId27"/>
    <p:sldId id="377" r:id="rId28"/>
    <p:sldId id="368" r:id="rId29"/>
    <p:sldId id="380" r:id="rId30"/>
    <p:sldId id="269" r:id="rId31"/>
    <p:sldId id="381" r:id="rId32"/>
    <p:sldId id="382" r:id="rId33"/>
    <p:sldId id="319" r:id="rId34"/>
    <p:sldId id="295" r:id="rId35"/>
    <p:sldId id="293" r:id="rId36"/>
    <p:sldId id="278" r:id="rId37"/>
    <p:sldId id="296" r:id="rId38"/>
    <p:sldId id="277" r:id="rId39"/>
    <p:sldId id="321" r:id="rId40"/>
    <p:sldId id="383" r:id="rId41"/>
    <p:sldId id="384" r:id="rId42"/>
    <p:sldId id="385" r:id="rId43"/>
    <p:sldId id="364" r:id="rId44"/>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FFFFFF"/>
        </a:solidFill>
        <a:effectLst/>
        <a:uFillTx/>
        <a:latin typeface="Avenir Next"/>
        <a:ea typeface="Avenir Next"/>
        <a:cs typeface="Avenir Next"/>
        <a:sym typeface="Avenir Next"/>
      </a:defRPr>
    </a:lvl1pPr>
    <a:lvl2pPr marL="0" marR="0" indent="342900" algn="ctr" defTabSz="825500"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FFFFFF"/>
        </a:solidFill>
        <a:effectLst/>
        <a:uFillTx/>
        <a:latin typeface="Avenir Next"/>
        <a:ea typeface="Avenir Next"/>
        <a:cs typeface="Avenir Next"/>
        <a:sym typeface="Avenir Next"/>
      </a:defRPr>
    </a:lvl2pPr>
    <a:lvl3pPr marL="0" marR="0" indent="685800" algn="ctr" defTabSz="825500"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FFFFFF"/>
        </a:solidFill>
        <a:effectLst/>
        <a:uFillTx/>
        <a:latin typeface="Avenir Next"/>
        <a:ea typeface="Avenir Next"/>
        <a:cs typeface="Avenir Next"/>
        <a:sym typeface="Avenir Next"/>
      </a:defRPr>
    </a:lvl3pPr>
    <a:lvl4pPr marL="0" marR="0" indent="1028700" algn="ctr" defTabSz="825500"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FFFFFF"/>
        </a:solidFill>
        <a:effectLst/>
        <a:uFillTx/>
        <a:latin typeface="Avenir Next"/>
        <a:ea typeface="Avenir Next"/>
        <a:cs typeface="Avenir Next"/>
        <a:sym typeface="Avenir Next"/>
      </a:defRPr>
    </a:lvl4pPr>
    <a:lvl5pPr marL="0" marR="0" indent="1371600" algn="ctr" defTabSz="825500"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FFFFFF"/>
        </a:solidFill>
        <a:effectLst/>
        <a:uFillTx/>
        <a:latin typeface="Avenir Next"/>
        <a:ea typeface="Avenir Next"/>
        <a:cs typeface="Avenir Next"/>
        <a:sym typeface="Avenir Next"/>
      </a:defRPr>
    </a:lvl5pPr>
    <a:lvl6pPr marL="0" marR="0" indent="1714500" algn="ctr" defTabSz="825500"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FFFFFF"/>
        </a:solidFill>
        <a:effectLst/>
        <a:uFillTx/>
        <a:latin typeface="Avenir Next"/>
        <a:ea typeface="Avenir Next"/>
        <a:cs typeface="Avenir Next"/>
        <a:sym typeface="Avenir Next"/>
      </a:defRPr>
    </a:lvl6pPr>
    <a:lvl7pPr marL="0" marR="0" indent="2057400" algn="ctr" defTabSz="825500"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FFFFFF"/>
        </a:solidFill>
        <a:effectLst/>
        <a:uFillTx/>
        <a:latin typeface="Avenir Next"/>
        <a:ea typeface="Avenir Next"/>
        <a:cs typeface="Avenir Next"/>
        <a:sym typeface="Avenir Next"/>
      </a:defRPr>
    </a:lvl7pPr>
    <a:lvl8pPr marL="0" marR="0" indent="2400300" algn="ctr" defTabSz="825500"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FFFFFF"/>
        </a:solidFill>
        <a:effectLst/>
        <a:uFillTx/>
        <a:latin typeface="Avenir Next"/>
        <a:ea typeface="Avenir Next"/>
        <a:cs typeface="Avenir Next"/>
        <a:sym typeface="Avenir Next"/>
      </a:defRPr>
    </a:lvl8pPr>
    <a:lvl9pPr marL="0" marR="0" indent="2743200" algn="ctr" defTabSz="825500"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FFFFFF"/>
        </a:solidFill>
        <a:effectLst/>
        <a:uFillTx/>
        <a:latin typeface="Avenir Next"/>
        <a:ea typeface="Avenir Next"/>
        <a:cs typeface="Avenir Next"/>
        <a:sym typeface="Avenir Nex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E87AA"/>
    <a:srgbClr val="323E47"/>
    <a:srgbClr val="41505C"/>
    <a:srgbClr val="495A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8F44A2F1-9E1F-4B54-A3A2-5F16C0AD49E2}" styleName="">
    <a:tblBg/>
    <a:wholeTbl>
      <a:tcTxStyle b="off" i="off">
        <a:font>
          <a:latin typeface="Gill Sans"/>
          <a:ea typeface="Gill Sans"/>
          <a:cs typeface="Gill Sans"/>
        </a:font>
        <a:srgbClr val="FFFFFF"/>
      </a:tcTxStyle>
      <a:tcStyle>
        <a:tcBdr>
          <a:left>
            <a:ln w="25400" cap="flat">
              <a:solidFill>
                <a:srgbClr val="FFFFFF"/>
              </a:solidFill>
              <a:prstDash val="solid"/>
              <a:miter lim="400000"/>
            </a:ln>
          </a:left>
          <a:right>
            <a:ln w="25400" cap="flat">
              <a:solidFill>
                <a:srgbClr val="FFFFFF"/>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25400" cap="flat">
              <a:solidFill>
                <a:srgbClr val="FFFFFF"/>
              </a:solidFill>
              <a:prstDash val="solid"/>
              <a:miter lim="400000"/>
            </a:ln>
          </a:insideH>
          <a:insideV>
            <a:ln w="25400" cap="flat">
              <a:solidFill>
                <a:srgbClr val="FFFFFF"/>
              </a:solidFill>
              <a:prstDash val="solid"/>
              <a:miter lim="400000"/>
            </a:ln>
          </a:insideV>
        </a:tcBdr>
        <a:fill>
          <a:noFill/>
        </a:fill>
      </a:tcStyle>
    </a:wholeTbl>
    <a:band2H>
      <a:tcTxStyle/>
      <a:tcStyle>
        <a:tcBdr/>
        <a:fill>
          <a:solidFill>
            <a:srgbClr val="797A7C">
              <a:alpha val="30000"/>
            </a:srgbClr>
          </a:solidFill>
        </a:fill>
      </a:tcStyle>
    </a:band2H>
    <a:firstCol>
      <a:tcTxStyle b="off" i="off">
        <a:font>
          <a:latin typeface="Gill Sans"/>
          <a:ea typeface="Gill Sans"/>
          <a:cs typeface="Gill Sans"/>
        </a:font>
        <a:srgbClr val="FFFFFF"/>
      </a:tcTxStyle>
      <a:tcStyle>
        <a:tcBdr>
          <a:left>
            <a:ln w="25400" cap="flat">
              <a:solidFill>
                <a:srgbClr val="FFFFFF"/>
              </a:solidFill>
              <a:prstDash val="solid"/>
              <a:miter lim="400000"/>
            </a:ln>
          </a:left>
          <a:right>
            <a:ln w="25400" cap="flat">
              <a:solidFill>
                <a:srgbClr val="FFFFFF"/>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25400" cap="flat">
              <a:solidFill>
                <a:srgbClr val="FFFFFF"/>
              </a:solidFill>
              <a:prstDash val="solid"/>
              <a:miter lim="400000"/>
            </a:ln>
          </a:insideH>
          <a:insideV>
            <a:ln w="25400" cap="flat">
              <a:solidFill>
                <a:srgbClr val="FFFFFF"/>
              </a:solidFill>
              <a:prstDash val="solid"/>
              <a:miter lim="400000"/>
            </a:ln>
          </a:insideV>
        </a:tcBdr>
        <a:fill>
          <a:solidFill>
            <a:srgbClr val="1A610F"/>
          </a:solidFill>
        </a:fill>
      </a:tcStyle>
    </a:firstCol>
    <a:lastRow>
      <a:tcTxStyle b="off" i="off">
        <a:font>
          <a:latin typeface="Gill Sans"/>
          <a:ea typeface="Gill Sans"/>
          <a:cs typeface="Gill Sans"/>
        </a:font>
        <a:srgbClr val="FFFFFF"/>
      </a:tcTxStyle>
      <a:tcStyle>
        <a:tcBdr>
          <a:left>
            <a:ln w="25400" cap="flat">
              <a:solidFill>
                <a:srgbClr val="FFFFFF"/>
              </a:solidFill>
              <a:prstDash val="solid"/>
              <a:miter lim="400000"/>
            </a:ln>
          </a:left>
          <a:right>
            <a:ln w="25400" cap="flat">
              <a:solidFill>
                <a:srgbClr val="FFFFFF"/>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25400" cap="flat">
              <a:solidFill>
                <a:srgbClr val="FFFFFF"/>
              </a:solidFill>
              <a:prstDash val="solid"/>
              <a:miter lim="400000"/>
            </a:ln>
          </a:insideH>
          <a:insideV>
            <a:ln w="25400" cap="flat">
              <a:solidFill>
                <a:srgbClr val="FFFFFF"/>
              </a:solidFill>
              <a:prstDash val="solid"/>
              <a:miter lim="400000"/>
            </a:ln>
          </a:insideV>
        </a:tcBdr>
        <a:fill>
          <a:gradFill>
            <a:gsLst>
              <a:gs pos="0">
                <a:srgbClr val="0066C1"/>
              </a:gs>
              <a:gs pos="100000">
                <a:srgbClr val="094593"/>
              </a:gs>
            </a:gsLst>
            <a:lin ang="5400000"/>
          </a:gradFill>
        </a:fill>
      </a:tcStyle>
    </a:lastRow>
    <a:firstRow>
      <a:tcTxStyle b="off" i="off">
        <a:font>
          <a:latin typeface="Gill Sans"/>
          <a:ea typeface="Gill Sans"/>
          <a:cs typeface="Gill Sans"/>
        </a:font>
        <a:srgbClr val="FFFFFF"/>
      </a:tcTxStyle>
      <a:tcStyle>
        <a:tcBdr>
          <a:left>
            <a:ln w="25400" cap="flat">
              <a:solidFill>
                <a:srgbClr val="FFFFFF"/>
              </a:solidFill>
              <a:prstDash val="solid"/>
              <a:miter lim="400000"/>
            </a:ln>
          </a:left>
          <a:right>
            <a:ln w="25400" cap="flat">
              <a:solidFill>
                <a:srgbClr val="FFFFFF"/>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25400" cap="flat">
              <a:solidFill>
                <a:srgbClr val="FFFFFF"/>
              </a:solidFill>
              <a:prstDash val="solid"/>
              <a:miter lim="400000"/>
            </a:ln>
          </a:insideH>
          <a:insideV>
            <a:ln w="25400" cap="flat">
              <a:solidFill>
                <a:srgbClr val="FFFFFF"/>
              </a:solidFill>
              <a:prstDash val="solid"/>
              <a:miter lim="400000"/>
            </a:ln>
          </a:insideV>
        </a:tcBdr>
        <a:fill>
          <a:gradFill>
            <a:gsLst>
              <a:gs pos="0">
                <a:srgbClr val="0066C1"/>
              </a:gs>
              <a:gs pos="100000">
                <a:srgbClr val="094593"/>
              </a:gs>
            </a:gsLst>
            <a:lin ang="5400000"/>
          </a:gradFill>
        </a:fill>
      </a:tcStyle>
    </a:firstRow>
  </a:tblStyle>
  <a:tblStyle styleId="{C7B018BB-80A7-4F77-B60F-C8B233D01FF8}" styleName="">
    <a:tblBg/>
    <a:wholeTbl>
      <a:tcTxStyle>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4D7"/>
          </a:solidFill>
        </a:fill>
      </a:tcStyle>
    </a:wholeTbl>
    <a:band2H>
      <a:tcTxStyle/>
      <a:tcStyle>
        <a:tcBdr/>
        <a:fill>
          <a:solidFill>
            <a:srgbClr val="C3C2C2"/>
          </a:solidFill>
        </a:fill>
      </a:tcStyle>
    </a:band2H>
    <a:firstCol>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40541"/>
    <p:restoredTop sz="75668"/>
  </p:normalViewPr>
  <p:slideViewPr>
    <p:cSldViewPr snapToGrid="0">
      <p:cViewPr varScale="1">
        <p:scale>
          <a:sx n="11" d="100"/>
          <a:sy n="11" d="100"/>
        </p:scale>
        <p:origin x="312" y="1736"/>
      </p:cViewPr>
      <p:guideLst/>
    </p:cSldViewPr>
  </p:slideViewPr>
  <p:notesTextViewPr>
    <p:cViewPr>
      <p:scale>
        <a:sx n="100" d="100"/>
        <a:sy n="100" d="100"/>
      </p:scale>
      <p:origin x="0" y="0"/>
    </p:cViewPr>
  </p:notesTextViewPr>
  <p:sorterViewPr>
    <p:cViewPr>
      <p:scale>
        <a:sx n="200" d="100"/>
        <a:sy n="200" d="100"/>
      </p:scale>
      <p:origin x="0" y="0"/>
    </p:cViewPr>
  </p:sorterViewPr>
  <p:notesViewPr>
    <p:cSldViewPr snapToGrid="0">
      <p:cViewPr varScale="1">
        <p:scale>
          <a:sx n="93" d="100"/>
          <a:sy n="93" d="100"/>
        </p:scale>
        <p:origin x="1224" y="22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5" name="Shape 115"/>
          <p:cNvSpPr>
            <a:spLocks noGrp="1" noRot="1" noChangeAspect="1"/>
          </p:cNvSpPr>
          <p:nvPr>
            <p:ph type="sldImg"/>
          </p:nvPr>
        </p:nvSpPr>
        <p:spPr>
          <a:xfrm>
            <a:off x="1143000" y="685800"/>
            <a:ext cx="4572000" cy="3429000"/>
          </a:xfrm>
          <a:prstGeom prst="rect">
            <a:avLst/>
          </a:prstGeom>
        </p:spPr>
        <p:txBody>
          <a:bodyPr/>
          <a:lstStyle/>
          <a:p>
            <a:endParaRPr/>
          </a:p>
        </p:txBody>
      </p:sp>
      <p:sp>
        <p:nvSpPr>
          <p:cNvPr id="116" name="Shape 116"/>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825500" latinLnBrk="0">
      <a:defRPr sz="3000">
        <a:latin typeface="Lucida Grande"/>
        <a:ea typeface="Lucida Grande"/>
        <a:cs typeface="Lucida Grande"/>
        <a:sym typeface="Lucida Grande"/>
      </a:defRPr>
    </a:lvl1pPr>
    <a:lvl2pPr indent="228600" defTabSz="825500" latinLnBrk="0">
      <a:defRPr sz="3000">
        <a:latin typeface="Lucida Grande"/>
        <a:ea typeface="Lucida Grande"/>
        <a:cs typeface="Lucida Grande"/>
        <a:sym typeface="Lucida Grande"/>
      </a:defRPr>
    </a:lvl2pPr>
    <a:lvl3pPr indent="457200" defTabSz="825500" latinLnBrk="0">
      <a:defRPr sz="3000">
        <a:latin typeface="Lucida Grande"/>
        <a:ea typeface="Lucida Grande"/>
        <a:cs typeface="Lucida Grande"/>
        <a:sym typeface="Lucida Grande"/>
      </a:defRPr>
    </a:lvl3pPr>
    <a:lvl4pPr indent="685800" defTabSz="825500" latinLnBrk="0">
      <a:defRPr sz="3000">
        <a:latin typeface="Lucida Grande"/>
        <a:ea typeface="Lucida Grande"/>
        <a:cs typeface="Lucida Grande"/>
        <a:sym typeface="Lucida Grande"/>
      </a:defRPr>
    </a:lvl4pPr>
    <a:lvl5pPr indent="914400" defTabSz="825500" latinLnBrk="0">
      <a:defRPr sz="3000">
        <a:latin typeface="Lucida Grande"/>
        <a:ea typeface="Lucida Grande"/>
        <a:cs typeface="Lucida Grande"/>
        <a:sym typeface="Lucida Grande"/>
      </a:defRPr>
    </a:lvl5pPr>
    <a:lvl6pPr indent="1143000" defTabSz="825500" latinLnBrk="0">
      <a:defRPr sz="3000">
        <a:latin typeface="Lucida Grande"/>
        <a:ea typeface="Lucida Grande"/>
        <a:cs typeface="Lucida Grande"/>
        <a:sym typeface="Lucida Grande"/>
      </a:defRPr>
    </a:lvl6pPr>
    <a:lvl7pPr indent="1371600" defTabSz="825500" latinLnBrk="0">
      <a:defRPr sz="3000">
        <a:latin typeface="Lucida Grande"/>
        <a:ea typeface="Lucida Grande"/>
        <a:cs typeface="Lucida Grande"/>
        <a:sym typeface="Lucida Grande"/>
      </a:defRPr>
    </a:lvl7pPr>
    <a:lvl8pPr indent="1600200" defTabSz="825500" latinLnBrk="0">
      <a:defRPr sz="3000">
        <a:latin typeface="Lucida Grande"/>
        <a:ea typeface="Lucida Grande"/>
        <a:cs typeface="Lucida Grande"/>
        <a:sym typeface="Lucida Grande"/>
      </a:defRPr>
    </a:lvl8pPr>
    <a:lvl9pPr indent="1828800" defTabSz="825500" latinLnBrk="0">
      <a:defRPr sz="3000">
        <a:latin typeface="Lucida Grande"/>
        <a:ea typeface="Lucida Grande"/>
        <a:cs typeface="Lucida Grande"/>
        <a:sym typeface="Lucida Grand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I can remember the exact moment I realized I am a gospel perfectionist…</a:t>
            </a:r>
          </a:p>
          <a:p>
            <a:endParaRPr lang="en-US" dirty="0"/>
          </a:p>
          <a:p>
            <a:r>
              <a:rPr lang="en-US" dirty="0"/>
              <a:t>This feeling is not unique, Elder Holland recently shared this on social media:</a:t>
            </a:r>
          </a:p>
        </p:txBody>
      </p:sp>
    </p:spTree>
    <p:extLst>
      <p:ext uri="{BB962C8B-B14F-4D97-AF65-F5344CB8AC3E}">
        <p14:creationId xmlns:p14="http://schemas.microsoft.com/office/powerpoint/2010/main" val="11425853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Here was someone who was caught in the act of a </a:t>
            </a:r>
            <a:r>
              <a:rPr lang="en-US" dirty="0" err="1"/>
              <a:t>grevious</a:t>
            </a:r>
            <a:r>
              <a:rPr lang="en-US" dirty="0"/>
              <a:t> sin – one we are told in scripture is as </a:t>
            </a:r>
            <a:r>
              <a:rPr lang="en-US" dirty="0" err="1"/>
              <a:t>grevious</a:t>
            </a:r>
            <a:r>
              <a:rPr lang="en-US" dirty="0"/>
              <a:t> as can be. And yet, who did the Lord condemn? He chastised the hypocrites – because their desires were wrong. Even though this woman’s actions were wrong, I would suggest that he saw that for her, the Lord saw the sin was born of weakness, not out of rebellion. He extended mercy to her. I have had the blessing of sitting in church councils working with individuals who have made similar mistakes, and I can attest that the Lord sees weakness different than rebellion. For those who make mistakes out of weakness, the Lord tells us to go and sin no more. There is no punishment, only help to make you stronger.</a:t>
            </a:r>
          </a:p>
          <a:p>
            <a:endParaRPr lang="en-US" dirty="0"/>
          </a:p>
          <a:p>
            <a:r>
              <a:rPr lang="en-US" dirty="0"/>
              <a:t>That of course is the goal. In summary, the purpose of mortality is, in my mind, two stages: 1) getting our desires right (wanting to do accept the Lord and acknowledging we need Him) and then 2) spending the rest of our lives trying to become stronger and stronger in our ability to consistently act in accordance with those desires. President Worthen, our former BYU president stated this well:</a:t>
            </a:r>
          </a:p>
        </p:txBody>
      </p:sp>
    </p:spTree>
    <p:extLst>
      <p:ext uri="{BB962C8B-B14F-4D97-AF65-F5344CB8AC3E}">
        <p14:creationId xmlns:p14="http://schemas.microsoft.com/office/powerpoint/2010/main" val="25753212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 first baseline has to do with accountability. We must know that an action is wrong in order for an action to be sin. This is why those under the age of 8 cannot sin. This is why the Lamanites were merely ”dwindling in unbelief”</a:t>
            </a:r>
          </a:p>
        </p:txBody>
      </p:sp>
    </p:spTree>
    <p:extLst>
      <p:ext uri="{BB962C8B-B14F-4D97-AF65-F5344CB8AC3E}">
        <p14:creationId xmlns:p14="http://schemas.microsoft.com/office/powerpoint/2010/main" val="1305183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48023-C509-662D-CFDF-E6C1593807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46A53C-0F79-8A6A-8C81-01CE8A34EC5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B4A9169-8B55-F684-2673-06945213A529}"/>
              </a:ext>
            </a:extLst>
          </p:cNvPr>
          <p:cNvSpPr>
            <a:spLocks noGrp="1"/>
          </p:cNvSpPr>
          <p:nvPr>
            <p:ph type="body" idx="1"/>
          </p:nvPr>
        </p:nvSpPr>
        <p:spPr/>
        <p:txBody>
          <a:bodyPr/>
          <a:lstStyle/>
          <a:p>
            <a:r>
              <a:rPr lang="en-US" dirty="0"/>
              <a:t>The first baseline has to do with accountability. We must know that an action is wrong in order for an action to be sin. This is why those under the age of 8 cannot sin. This is why the Lamanites were merely ”dwindling in unbelief”</a:t>
            </a:r>
          </a:p>
        </p:txBody>
      </p:sp>
    </p:spTree>
    <p:extLst>
      <p:ext uri="{BB962C8B-B14F-4D97-AF65-F5344CB8AC3E}">
        <p14:creationId xmlns:p14="http://schemas.microsoft.com/office/powerpoint/2010/main" val="11664776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On the one hand, we can’t just stick our heads in the stand and not seek a knowledge of the law.</a:t>
            </a:r>
          </a:p>
        </p:txBody>
      </p:sp>
    </p:spTree>
    <p:extLst>
      <p:ext uri="{BB962C8B-B14F-4D97-AF65-F5344CB8AC3E}">
        <p14:creationId xmlns:p14="http://schemas.microsoft.com/office/powerpoint/2010/main" val="40494341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a:p>
            <a:r>
              <a:rPr lang="en-US" dirty="0"/>
              <a:t>On the other hand, no matter how much we think about the law, we are still children in an eternal sense and we must give ourselves some room to grow, just as the Savior does.</a:t>
            </a:r>
          </a:p>
        </p:txBody>
      </p:sp>
    </p:spTree>
    <p:extLst>
      <p:ext uri="{BB962C8B-B14F-4D97-AF65-F5344CB8AC3E}">
        <p14:creationId xmlns:p14="http://schemas.microsoft.com/office/powerpoint/2010/main" val="32038418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009085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803176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Look at the anti-Christs and the</a:t>
            </a:r>
          </a:p>
        </p:txBody>
      </p:sp>
    </p:spTree>
    <p:extLst>
      <p:ext uri="{BB962C8B-B14F-4D97-AF65-F5344CB8AC3E}">
        <p14:creationId xmlns:p14="http://schemas.microsoft.com/office/powerpoint/2010/main" val="42187961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588435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896552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722573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3383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261543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069070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204E7-C3AB-D335-4CB1-34C4BA8865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2DE53B-0435-2A6B-D694-4D087195832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C124974-597F-AF61-9D42-DA61FA64ACEA}"/>
              </a:ext>
            </a:extLst>
          </p:cNvPr>
          <p:cNvSpPr>
            <a:spLocks noGrp="1"/>
          </p:cNvSpPr>
          <p:nvPr>
            <p:ph type="body" idx="1"/>
          </p:nvPr>
        </p:nvSpPr>
        <p:spPr/>
        <p:txBody>
          <a:bodyPr/>
          <a:lstStyle/>
          <a:p>
            <a:r>
              <a:rPr lang="en-US" dirty="0"/>
              <a:t>Here was someone who was caught in the act of a </a:t>
            </a:r>
            <a:r>
              <a:rPr lang="en-US" dirty="0" err="1"/>
              <a:t>grevious</a:t>
            </a:r>
            <a:r>
              <a:rPr lang="en-US" dirty="0"/>
              <a:t> sin – one we are told in scripture is as </a:t>
            </a:r>
            <a:r>
              <a:rPr lang="en-US" dirty="0" err="1"/>
              <a:t>grevious</a:t>
            </a:r>
            <a:r>
              <a:rPr lang="en-US" dirty="0"/>
              <a:t> as can be. And yet, who did the Lord condemn? He chastised the hypocrites – because their desires were wrong. Even though this woman’s actions were wrong, I would suggest that he saw that for her, the Lord saw the sin was born of weakness, not out of rebellion. He extended mercy to her. I have had the blessing of sitting in church councils working with individuals who have made similar mistakes, and I can attest that the Lord sees weakness different than rebellion. For those who make mistakes out of weakness, the Lord tells us to go and sin no more. There is no punishment, only help to make you stronger.</a:t>
            </a:r>
          </a:p>
          <a:p>
            <a:endParaRPr lang="en-US" dirty="0"/>
          </a:p>
          <a:p>
            <a:r>
              <a:rPr lang="en-US" dirty="0"/>
              <a:t>That of course is the goal. In summary, the purpose of mortality is, in my mind, two stages: 1) getting our desires right (wanting to do accept the Lord and acknowledging we need Him) and then 2) spending the rest of our lives trying to become stronger and stronger in our ability to consistently act in accordance with those desires. President Worthen, our former BYU president stated this well:</a:t>
            </a:r>
          </a:p>
        </p:txBody>
      </p:sp>
    </p:spTree>
    <p:extLst>
      <p:ext uri="{BB962C8B-B14F-4D97-AF65-F5344CB8AC3E}">
        <p14:creationId xmlns:p14="http://schemas.microsoft.com/office/powerpoint/2010/main" val="3427029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037294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I would suggest that the most crucial part of repentance is moving from bad to good DESIRES. Once we achieve that, we have a lifetime to keep working on moving from bad to good actions (think back to Truth #1).</a:t>
            </a:r>
          </a:p>
        </p:txBody>
      </p:sp>
    </p:spTree>
    <p:extLst>
      <p:ext uri="{BB962C8B-B14F-4D97-AF65-F5344CB8AC3E}">
        <p14:creationId xmlns:p14="http://schemas.microsoft.com/office/powerpoint/2010/main" val="29284657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CCBA1-84E9-C804-E4E9-7BE9C9615D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8D636A-6AE2-37C0-B0A9-23492061068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4419D50-FA3D-C409-91F7-80AA3F73203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723403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6835C-7D45-1E4C-2728-63B93B5281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16923E-2EC8-0755-DD6B-A2ED412E00A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398EA0B-E8E0-1B42-EF24-F268E6128C67}"/>
              </a:ext>
            </a:extLst>
          </p:cNvPr>
          <p:cNvSpPr>
            <a:spLocks noGrp="1"/>
          </p:cNvSpPr>
          <p:nvPr>
            <p:ph type="body" idx="1"/>
          </p:nvPr>
        </p:nvSpPr>
        <p:spPr/>
        <p:txBody>
          <a:bodyPr/>
          <a:lstStyle/>
          <a:p>
            <a:r>
              <a:rPr lang="en-US" dirty="0"/>
              <a:t>End with testimony</a:t>
            </a:r>
          </a:p>
          <a:p>
            <a:endParaRPr lang="en-US" dirty="0"/>
          </a:p>
          <a:p>
            <a:pPr marL="457200" indent="-457200">
              <a:buFont typeface="Arial" panose="020B0604020202020204" pitchFamily="34" charset="0"/>
              <a:buChar char="•"/>
            </a:pPr>
            <a:r>
              <a:rPr lang="en-US" dirty="0"/>
              <a:t>I know that God designed a perfect plan that allows us to learn from sin, without being condemned by it, if we bind ourselves to the Savior.</a:t>
            </a:r>
          </a:p>
          <a:p>
            <a:pPr marL="457200" indent="-457200">
              <a:buFont typeface="Arial" panose="020B0604020202020204" pitchFamily="34" charset="0"/>
              <a:buChar char="•"/>
            </a:pPr>
            <a:r>
              <a:rPr lang="en-US" dirty="0"/>
              <a:t>I know that God sees your and my weakness differently than he does hypocrisy or rebellion. I know he will extend every mercy if we will remain humble, contrite, and have a desire to do good.</a:t>
            </a:r>
          </a:p>
          <a:p>
            <a:pPr marL="457200" indent="-457200">
              <a:buFont typeface="Arial" panose="020B0604020202020204" pitchFamily="34" charset="0"/>
              <a:buChar char="•"/>
            </a:pPr>
            <a:r>
              <a:rPr lang="en-US" dirty="0"/>
              <a:t>I know that God will save all the works of his hands. I know that He is a loving God who will give us all that he has. To the weak but willing, he will make them stronger. But even to the rebellious, he will save them at whatever portion they desire.</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39329804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3352800" y="965200"/>
            <a:ext cx="19621500" cy="4648200"/>
          </a:xfrm>
          <a:prstGeom prst="rect">
            <a:avLst/>
          </a:prstGeom>
        </p:spPr>
        <p:txBody>
          <a:bodyPr anchor="b"/>
          <a:lstStyle>
            <a:lvl1pPr algn="r">
              <a:defRPr>
                <a:latin typeface="+mn-lt"/>
                <a:ea typeface="+mn-ea"/>
                <a:cs typeface="+mn-cs"/>
                <a:sym typeface="Avenir Next Ultra Light"/>
              </a:defRPr>
            </a:lvl1pPr>
          </a:lstStyle>
          <a:p>
            <a:r>
              <a:t>Title Text</a:t>
            </a:r>
          </a:p>
        </p:txBody>
      </p:sp>
      <p:sp>
        <p:nvSpPr>
          <p:cNvPr id="12" name="Body Level One…"/>
          <p:cNvSpPr txBox="1">
            <a:spLocks noGrp="1"/>
          </p:cNvSpPr>
          <p:nvPr>
            <p:ph type="body" sz="quarter" idx="1"/>
          </p:nvPr>
        </p:nvSpPr>
        <p:spPr>
          <a:xfrm>
            <a:off x="3352800" y="5727700"/>
            <a:ext cx="19621500" cy="2146300"/>
          </a:xfrm>
          <a:prstGeom prst="rect">
            <a:avLst/>
          </a:prstGeom>
        </p:spPr>
        <p:txBody>
          <a:bodyPr anchor="t"/>
          <a:lstStyle>
            <a:lvl1pPr marL="0" indent="0" algn="r">
              <a:spcBef>
                <a:spcPts val="0"/>
              </a:spcBef>
              <a:buSzTx/>
              <a:buNone/>
              <a:defRPr sz="5000"/>
            </a:lvl1pPr>
            <a:lvl2pPr marL="0" indent="0" algn="r">
              <a:spcBef>
                <a:spcPts val="0"/>
              </a:spcBef>
              <a:buSzTx/>
              <a:buNone/>
              <a:defRPr sz="5000"/>
            </a:lvl2pPr>
            <a:lvl3pPr marL="0" indent="0" algn="r">
              <a:spcBef>
                <a:spcPts val="0"/>
              </a:spcBef>
              <a:buSzTx/>
              <a:buNone/>
              <a:defRPr sz="5000"/>
            </a:lvl3pPr>
            <a:lvl4pPr marL="0" indent="0" algn="r">
              <a:spcBef>
                <a:spcPts val="0"/>
              </a:spcBef>
              <a:buSzTx/>
              <a:buNone/>
              <a:defRPr sz="5000"/>
            </a:lvl4pPr>
            <a:lvl5pPr marL="0" indent="0" algn="r">
              <a:spcBef>
                <a:spcPts val="0"/>
              </a:spcBef>
              <a:buSzTx/>
              <a:buNone/>
              <a:defRPr sz="50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lvl1pPr algn="l">
              <a:defRPr>
                <a:latin typeface="+mn-lt"/>
                <a:ea typeface="+mn-ea"/>
                <a:cs typeface="+mn-cs"/>
                <a:sym typeface="Avenir Next Ultra Light"/>
              </a:defRPr>
            </a:lvl1pPr>
          </a:lstStyle>
          <a:p>
            <a:r>
              <a:t>Title Text</a:t>
            </a:r>
          </a:p>
        </p:txBody>
      </p:sp>
      <p:sp>
        <p:nvSpPr>
          <p:cNvPr id="21" name="Body Level One…"/>
          <p:cNvSpPr txBox="1">
            <a:spLocks noGrp="1"/>
          </p:cNvSpPr>
          <p:nvPr>
            <p:ph type="body" idx="1"/>
          </p:nvPr>
        </p:nvSpPr>
        <p:spPr>
          <a:xfrm>
            <a:off x="2387600" y="3898900"/>
            <a:ext cx="19621500" cy="8039100"/>
          </a:xfrm>
          <a:prstGeom prst="rect">
            <a:avLst/>
          </a:prstGeom>
        </p:spPr>
        <p:txBody>
          <a:bodyPr/>
          <a:lstStyle>
            <a:lvl1pPr>
              <a:spcBef>
                <a:spcPts val="3400"/>
              </a:spcBef>
            </a:lvl1pPr>
            <a:lvl2pPr>
              <a:spcBef>
                <a:spcPts val="3400"/>
              </a:spcBef>
            </a:lvl2pPr>
            <a:lvl3pPr>
              <a:spcBef>
                <a:spcPts val="3400"/>
              </a:spcBef>
            </a:lvl3pPr>
            <a:lvl4pPr>
              <a:spcBef>
                <a:spcPts val="3400"/>
              </a:spcBef>
            </a:lvl4pPr>
            <a:lvl5pPr>
              <a:spcBef>
                <a:spcPts val="3400"/>
              </a:spcBef>
            </a:lvl5p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Bullets - 2 Column">
    <p:spTree>
      <p:nvGrpSpPr>
        <p:cNvPr id="1" name=""/>
        <p:cNvGrpSpPr/>
        <p:nvPr/>
      </p:nvGrpSpPr>
      <p:grpSpPr>
        <a:xfrm>
          <a:off x="0" y="0"/>
          <a:ext cx="0" cy="0"/>
          <a:chOff x="0" y="0"/>
          <a:chExt cx="0" cy="0"/>
        </a:xfrm>
      </p:grpSpPr>
      <p:sp>
        <p:nvSpPr>
          <p:cNvPr id="29" name="Title Text"/>
          <p:cNvSpPr txBox="1">
            <a:spLocks noGrp="1"/>
          </p:cNvSpPr>
          <p:nvPr>
            <p:ph type="title"/>
          </p:nvPr>
        </p:nvSpPr>
        <p:spPr>
          <a:prstGeom prst="rect">
            <a:avLst/>
          </a:prstGeom>
        </p:spPr>
        <p:txBody>
          <a:bodyPr/>
          <a:lstStyle>
            <a:lvl1pPr algn="l">
              <a:defRPr>
                <a:latin typeface="+mn-lt"/>
                <a:ea typeface="+mn-ea"/>
                <a:cs typeface="+mn-cs"/>
                <a:sym typeface="Avenir Next Ultra Light"/>
              </a:defRPr>
            </a:lvl1pPr>
          </a:lstStyle>
          <a:p>
            <a:r>
              <a:t>Title Text</a:t>
            </a:r>
          </a:p>
        </p:txBody>
      </p:sp>
      <p:sp>
        <p:nvSpPr>
          <p:cNvPr id="30" name="Body Level One…"/>
          <p:cNvSpPr txBox="1">
            <a:spLocks noGrp="1"/>
          </p:cNvSpPr>
          <p:nvPr>
            <p:ph type="body" idx="1"/>
          </p:nvPr>
        </p:nvSpPr>
        <p:spPr>
          <a:xfrm>
            <a:off x="2387600" y="3898900"/>
            <a:ext cx="19621500" cy="8039100"/>
          </a:xfrm>
          <a:prstGeom prst="rect">
            <a:avLst/>
          </a:prstGeom>
        </p:spPr>
        <p:txBody>
          <a:bodyPr numCol="2" spcCol="981075" anchor="t"/>
          <a:lstStyle>
            <a:lvl1pPr marL="698500" indent="-381000">
              <a:spcBef>
                <a:spcPts val="5300"/>
              </a:spcBef>
              <a:defRPr sz="4400"/>
            </a:lvl1pPr>
            <a:lvl2pPr marL="1143000" indent="-381000">
              <a:spcBef>
                <a:spcPts val="5300"/>
              </a:spcBef>
              <a:defRPr sz="4400"/>
            </a:lvl2pPr>
            <a:lvl3pPr marL="1587500" indent="-381000">
              <a:spcBef>
                <a:spcPts val="5300"/>
              </a:spcBef>
              <a:defRPr sz="4400"/>
            </a:lvl3pPr>
            <a:lvl4pPr marL="2032000" indent="-381000">
              <a:spcBef>
                <a:spcPts val="5300"/>
              </a:spcBef>
              <a:defRPr sz="4400"/>
            </a:lvl4pPr>
            <a:lvl5pPr marL="2476500" indent="-381000">
              <a:spcBef>
                <a:spcPts val="5300"/>
              </a:spcBef>
              <a:defRPr sz="4400"/>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61" name="Title Text"/>
          <p:cNvSpPr txBox="1">
            <a:spLocks noGrp="1"/>
          </p:cNvSpPr>
          <p:nvPr>
            <p:ph type="title"/>
          </p:nvPr>
        </p:nvSpPr>
        <p:spPr>
          <a:xfrm>
            <a:off x="2387600" y="4178300"/>
            <a:ext cx="19621500" cy="5359400"/>
          </a:xfrm>
          <a:prstGeom prst="rect">
            <a:avLst/>
          </a:prstGeom>
        </p:spPr>
        <p:txBody>
          <a:bodyPr/>
          <a:lstStyle>
            <a:lvl1pPr>
              <a:defRPr>
                <a:latin typeface="+mn-lt"/>
                <a:ea typeface="+mn-ea"/>
                <a:cs typeface="+mn-cs"/>
                <a:sym typeface="Avenir Next Ultra Light"/>
              </a:defRPr>
            </a:lvl1pPr>
          </a:lstStyle>
          <a:p>
            <a:r>
              <a:t>Title Text</a:t>
            </a:r>
          </a:p>
        </p:txBody>
      </p:sp>
      <p:sp>
        <p:nvSpPr>
          <p:cNvPr id="6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69" name="Image"/>
          <p:cNvSpPr>
            <a:spLocks noGrp="1"/>
          </p:cNvSpPr>
          <p:nvPr>
            <p:ph type="pic" sz="half" idx="13"/>
          </p:nvPr>
        </p:nvSpPr>
        <p:spPr>
          <a:xfrm>
            <a:off x="5167310" y="762000"/>
            <a:ext cx="14030803" cy="9359900"/>
          </a:xfrm>
          <a:prstGeom prst="rect">
            <a:avLst/>
          </a:prstGeom>
          <a:ln w="25400">
            <a:solidFill>
              <a:srgbClr val="FFFFFF"/>
            </a:solidFill>
          </a:ln>
        </p:spPr>
        <p:txBody>
          <a:bodyPr lIns="91439" tIns="45719" rIns="91439" bIns="45719" anchor="t">
            <a:noAutofit/>
          </a:bodyPr>
          <a:lstStyle/>
          <a:p>
            <a:endParaRPr/>
          </a:p>
        </p:txBody>
      </p:sp>
      <p:sp>
        <p:nvSpPr>
          <p:cNvPr id="70" name="Title Text"/>
          <p:cNvSpPr txBox="1">
            <a:spLocks noGrp="1"/>
          </p:cNvSpPr>
          <p:nvPr>
            <p:ph type="title"/>
          </p:nvPr>
        </p:nvSpPr>
        <p:spPr>
          <a:xfrm>
            <a:off x="2387600" y="10363200"/>
            <a:ext cx="19621500" cy="2387600"/>
          </a:xfrm>
          <a:prstGeom prst="rect">
            <a:avLst/>
          </a:prstGeom>
        </p:spPr>
        <p:txBody>
          <a:bodyPr/>
          <a:lstStyle>
            <a:lvl1pPr algn="r">
              <a:defRPr>
                <a:latin typeface="+mn-lt"/>
                <a:ea typeface="+mn-ea"/>
                <a:cs typeface="+mn-cs"/>
                <a:sym typeface="Avenir Next Ultra Light"/>
              </a:defRPr>
            </a:lvl1pPr>
          </a:lstStyle>
          <a:p>
            <a:r>
              <a:t>Title Text</a:t>
            </a:r>
          </a:p>
        </p:txBody>
      </p:sp>
      <p:sp>
        <p:nvSpPr>
          <p:cNvPr id="7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88" name="Image"/>
          <p:cNvSpPr>
            <a:spLocks noGrp="1"/>
          </p:cNvSpPr>
          <p:nvPr>
            <p:ph type="pic" sz="half" idx="13"/>
          </p:nvPr>
        </p:nvSpPr>
        <p:spPr>
          <a:xfrm>
            <a:off x="10401300" y="4076700"/>
            <a:ext cx="11511871" cy="7683500"/>
          </a:xfrm>
          <a:prstGeom prst="rect">
            <a:avLst/>
          </a:prstGeom>
          <a:ln w="25400">
            <a:solidFill>
              <a:srgbClr val="FFFFFF"/>
            </a:solidFill>
          </a:ln>
        </p:spPr>
        <p:txBody>
          <a:bodyPr lIns="91439" tIns="45719" rIns="91439" bIns="45719" anchor="t">
            <a:noAutofit/>
          </a:bodyPr>
          <a:lstStyle/>
          <a:p>
            <a:endParaRPr/>
          </a:p>
        </p:txBody>
      </p:sp>
      <p:sp>
        <p:nvSpPr>
          <p:cNvPr id="89" name="Title Text"/>
          <p:cNvSpPr txBox="1">
            <a:spLocks noGrp="1"/>
          </p:cNvSpPr>
          <p:nvPr>
            <p:ph type="title"/>
          </p:nvPr>
        </p:nvSpPr>
        <p:spPr>
          <a:prstGeom prst="rect">
            <a:avLst/>
          </a:prstGeom>
        </p:spPr>
        <p:txBody>
          <a:bodyPr/>
          <a:lstStyle>
            <a:lvl1pPr algn="l">
              <a:defRPr>
                <a:latin typeface="+mn-lt"/>
                <a:ea typeface="+mn-ea"/>
                <a:cs typeface="+mn-cs"/>
                <a:sym typeface="Avenir Next Ultra Light"/>
              </a:defRPr>
            </a:lvl1pPr>
          </a:lstStyle>
          <a:p>
            <a:r>
              <a:t>Title Text</a:t>
            </a:r>
          </a:p>
        </p:txBody>
      </p:sp>
      <p:sp>
        <p:nvSpPr>
          <p:cNvPr id="90" name="Body Level One…"/>
          <p:cNvSpPr txBox="1">
            <a:spLocks noGrp="1"/>
          </p:cNvSpPr>
          <p:nvPr>
            <p:ph type="body" sz="half" idx="1"/>
          </p:nvPr>
        </p:nvSpPr>
        <p:spPr>
          <a:xfrm>
            <a:off x="2387600" y="3898900"/>
            <a:ext cx="9448800" cy="8039100"/>
          </a:xfrm>
          <a:prstGeom prst="rect">
            <a:avLst/>
          </a:prstGeom>
        </p:spPr>
        <p:txBody>
          <a:bodyPr/>
          <a:lstStyle>
            <a:lvl1pPr marL="698500" indent="-381000">
              <a:spcBef>
                <a:spcPts val="5300"/>
              </a:spcBef>
              <a:defRPr sz="4400"/>
            </a:lvl1pPr>
            <a:lvl2pPr marL="1143000" indent="-381000">
              <a:spcBef>
                <a:spcPts val="5300"/>
              </a:spcBef>
              <a:defRPr sz="4400"/>
            </a:lvl2pPr>
            <a:lvl3pPr marL="1587500" indent="-381000">
              <a:spcBef>
                <a:spcPts val="5300"/>
              </a:spcBef>
              <a:defRPr sz="4400"/>
            </a:lvl3pPr>
            <a:lvl4pPr marL="2032000" indent="-381000">
              <a:spcBef>
                <a:spcPts val="5300"/>
              </a:spcBef>
              <a:defRPr sz="4400"/>
            </a:lvl4pPr>
            <a:lvl5pPr marL="2476500" indent="-381000">
              <a:spcBef>
                <a:spcPts val="5300"/>
              </a:spcBef>
              <a:defRPr sz="4400"/>
            </a:lvl5pPr>
          </a:lstStyle>
          <a:p>
            <a:r>
              <a:t>Body Level One</a:t>
            </a:r>
          </a:p>
          <a:p>
            <a:pPr lvl="1"/>
            <a:r>
              <a:t>Body Level Two</a:t>
            </a:r>
          </a:p>
          <a:p>
            <a:pPr lvl="2"/>
            <a:r>
              <a:t>Body Level Three</a:t>
            </a:r>
          </a:p>
          <a:p>
            <a:pPr lvl="3"/>
            <a:r>
              <a:t>Body Level Four</a:t>
            </a:r>
          </a:p>
          <a:p>
            <a:pPr lvl="4"/>
            <a:r>
              <a:t>Body Level Five</a:t>
            </a:r>
          </a:p>
        </p:txBody>
      </p:sp>
      <p:sp>
        <p:nvSpPr>
          <p:cNvPr id="9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amp; Bullets - Left">
    <p:spTree>
      <p:nvGrpSpPr>
        <p:cNvPr id="1" name=""/>
        <p:cNvGrpSpPr/>
        <p:nvPr/>
      </p:nvGrpSpPr>
      <p:grpSpPr>
        <a:xfrm>
          <a:off x="0" y="0"/>
          <a:ext cx="0" cy="0"/>
          <a:chOff x="0" y="0"/>
          <a:chExt cx="0" cy="0"/>
        </a:xfrm>
      </p:grpSpPr>
      <p:sp>
        <p:nvSpPr>
          <p:cNvPr id="98" name="Title Text"/>
          <p:cNvSpPr txBox="1">
            <a:spLocks noGrp="1"/>
          </p:cNvSpPr>
          <p:nvPr>
            <p:ph type="title"/>
          </p:nvPr>
        </p:nvSpPr>
        <p:spPr>
          <a:prstGeom prst="rect">
            <a:avLst/>
          </a:prstGeom>
        </p:spPr>
        <p:txBody>
          <a:bodyPr/>
          <a:lstStyle>
            <a:lvl1pPr algn="l">
              <a:defRPr>
                <a:latin typeface="+mn-lt"/>
                <a:ea typeface="+mn-ea"/>
                <a:cs typeface="+mn-cs"/>
                <a:sym typeface="Avenir Next Ultra Light"/>
              </a:defRPr>
            </a:lvl1pPr>
          </a:lstStyle>
          <a:p>
            <a:r>
              <a:t>Title Text</a:t>
            </a:r>
          </a:p>
        </p:txBody>
      </p:sp>
      <p:sp>
        <p:nvSpPr>
          <p:cNvPr id="99" name="Body Level One…"/>
          <p:cNvSpPr txBox="1">
            <a:spLocks noGrp="1"/>
          </p:cNvSpPr>
          <p:nvPr>
            <p:ph type="body" sz="half" idx="1"/>
          </p:nvPr>
        </p:nvSpPr>
        <p:spPr>
          <a:xfrm>
            <a:off x="2387600" y="3898900"/>
            <a:ext cx="9448800" cy="8039100"/>
          </a:xfrm>
          <a:prstGeom prst="rect">
            <a:avLst/>
          </a:prstGeom>
        </p:spPr>
        <p:txBody>
          <a:bodyPr/>
          <a:lstStyle>
            <a:lvl1pPr marL="698500" indent="-381000">
              <a:spcBef>
                <a:spcPts val="5300"/>
              </a:spcBef>
              <a:defRPr sz="4400"/>
            </a:lvl1pPr>
            <a:lvl2pPr marL="1143000" indent="-381000">
              <a:spcBef>
                <a:spcPts val="5300"/>
              </a:spcBef>
              <a:defRPr sz="4400"/>
            </a:lvl2pPr>
            <a:lvl3pPr marL="1587500" indent="-381000">
              <a:spcBef>
                <a:spcPts val="5300"/>
              </a:spcBef>
              <a:defRPr sz="4400"/>
            </a:lvl3pPr>
            <a:lvl4pPr marL="2032000" indent="-381000">
              <a:spcBef>
                <a:spcPts val="5300"/>
              </a:spcBef>
              <a:defRPr sz="4400"/>
            </a:lvl4pPr>
            <a:lvl5pPr marL="2476500" indent="-381000">
              <a:spcBef>
                <a:spcPts val="5300"/>
              </a:spcBef>
              <a:defRPr sz="4400"/>
            </a:lvl5pPr>
          </a:lstStyle>
          <a:p>
            <a:r>
              <a:t>Body Level One</a:t>
            </a:r>
          </a:p>
          <a:p>
            <a:pPr lvl="1"/>
            <a:r>
              <a:t>Body Level Two</a:t>
            </a:r>
          </a:p>
          <a:p>
            <a:pPr lvl="2"/>
            <a:r>
              <a:t>Body Level Three</a:t>
            </a:r>
          </a:p>
          <a:p>
            <a:pPr lvl="3"/>
            <a:r>
              <a:t>Body Level Four</a:t>
            </a:r>
          </a:p>
          <a:p>
            <a:pPr lvl="4"/>
            <a:r>
              <a:t>Body Level Five</a:t>
            </a:r>
          </a:p>
        </p:txBody>
      </p:sp>
      <p:sp>
        <p:nvSpPr>
          <p:cNvPr id="10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amp; Bullets - Right">
    <p:spTree>
      <p:nvGrpSpPr>
        <p:cNvPr id="1" name=""/>
        <p:cNvGrpSpPr/>
        <p:nvPr/>
      </p:nvGrpSpPr>
      <p:grpSpPr>
        <a:xfrm>
          <a:off x="0" y="0"/>
          <a:ext cx="0" cy="0"/>
          <a:chOff x="0" y="0"/>
          <a:chExt cx="0" cy="0"/>
        </a:xfrm>
      </p:grpSpPr>
      <p:sp>
        <p:nvSpPr>
          <p:cNvPr id="107" name="Title Text"/>
          <p:cNvSpPr txBox="1">
            <a:spLocks noGrp="1"/>
          </p:cNvSpPr>
          <p:nvPr>
            <p:ph type="title"/>
          </p:nvPr>
        </p:nvSpPr>
        <p:spPr>
          <a:prstGeom prst="rect">
            <a:avLst/>
          </a:prstGeom>
        </p:spPr>
        <p:txBody>
          <a:bodyPr/>
          <a:lstStyle>
            <a:lvl1pPr algn="l">
              <a:defRPr>
                <a:latin typeface="+mn-lt"/>
                <a:ea typeface="+mn-ea"/>
                <a:cs typeface="+mn-cs"/>
                <a:sym typeface="Avenir Next Ultra Light"/>
              </a:defRPr>
            </a:lvl1pPr>
          </a:lstStyle>
          <a:p>
            <a:r>
              <a:t>Title Text</a:t>
            </a:r>
          </a:p>
        </p:txBody>
      </p:sp>
      <p:sp>
        <p:nvSpPr>
          <p:cNvPr id="108" name="Body Level One…"/>
          <p:cNvSpPr txBox="1">
            <a:spLocks noGrp="1"/>
          </p:cNvSpPr>
          <p:nvPr>
            <p:ph type="body" sz="quarter" idx="1"/>
          </p:nvPr>
        </p:nvSpPr>
        <p:spPr>
          <a:xfrm>
            <a:off x="14579600" y="3898900"/>
            <a:ext cx="7429500" cy="8039100"/>
          </a:xfrm>
          <a:prstGeom prst="rect">
            <a:avLst/>
          </a:prstGeom>
        </p:spPr>
        <p:txBody>
          <a:bodyPr/>
          <a:lstStyle>
            <a:lvl1pPr marL="698500" indent="-381000">
              <a:spcBef>
                <a:spcPts val="5300"/>
              </a:spcBef>
              <a:defRPr sz="4400"/>
            </a:lvl1pPr>
            <a:lvl2pPr marL="1143000" indent="-381000">
              <a:spcBef>
                <a:spcPts val="5300"/>
              </a:spcBef>
              <a:defRPr sz="4400"/>
            </a:lvl2pPr>
            <a:lvl3pPr marL="1587500" indent="-381000">
              <a:spcBef>
                <a:spcPts val="5300"/>
              </a:spcBef>
              <a:defRPr sz="4400"/>
            </a:lvl3pPr>
            <a:lvl4pPr marL="2032000" indent="-381000">
              <a:spcBef>
                <a:spcPts val="5300"/>
              </a:spcBef>
              <a:defRPr sz="4400"/>
            </a:lvl4pPr>
            <a:lvl5pPr marL="2476500" indent="-381000">
              <a:spcBef>
                <a:spcPts val="5300"/>
              </a:spcBef>
              <a:defRPr sz="4400"/>
            </a:lvl5pPr>
          </a:lstStyle>
          <a:p>
            <a:r>
              <a:t>Body Level One</a:t>
            </a:r>
          </a:p>
          <a:p>
            <a:pPr lvl="1"/>
            <a:r>
              <a:t>Body Level Two</a:t>
            </a:r>
          </a:p>
          <a:p>
            <a:pPr lvl="2"/>
            <a:r>
              <a:t>Body Level Three</a:t>
            </a:r>
          </a:p>
          <a:p>
            <a:pPr lvl="3"/>
            <a:r>
              <a:t>Body Level Four</a:t>
            </a:r>
          </a:p>
          <a:p>
            <a:pPr lvl="4"/>
            <a:r>
              <a:t>Body Level Five</a:t>
            </a:r>
          </a:p>
        </p:txBody>
      </p:sp>
      <p:sp>
        <p:nvSpPr>
          <p:cNvPr id="10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323E47"/>
            </a:gs>
            <a:gs pos="100000">
              <a:srgbClr val="41505C"/>
            </a:gs>
          </a:gsLst>
          <a:lin ang="5400000" scaled="0"/>
          <a:tileRect/>
        </a:gradFill>
        <a:effectLst/>
      </p:bgPr>
    </p:bg>
    <p:spTree>
      <p:nvGrpSpPr>
        <p:cNvPr id="1" name=""/>
        <p:cNvGrpSpPr/>
        <p:nvPr/>
      </p:nvGrpSpPr>
      <p:grpSpPr>
        <a:xfrm>
          <a:off x="0" y="0"/>
          <a:ext cx="0" cy="0"/>
          <a:chOff x="0" y="0"/>
          <a:chExt cx="0" cy="0"/>
        </a:xfrm>
      </p:grpSpPr>
      <p:sp>
        <p:nvSpPr>
          <p:cNvPr id="2" name="Body Level One…"/>
          <p:cNvSpPr txBox="1">
            <a:spLocks noGrp="1"/>
          </p:cNvSpPr>
          <p:nvPr>
            <p:ph type="body" idx="1"/>
          </p:nvPr>
        </p:nvSpPr>
        <p:spPr>
          <a:xfrm>
            <a:off x="2387600" y="1790700"/>
            <a:ext cx="19621500" cy="101473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3" name="Title Text"/>
          <p:cNvSpPr txBox="1">
            <a:spLocks noGrp="1"/>
          </p:cNvSpPr>
          <p:nvPr>
            <p:ph type="title"/>
          </p:nvPr>
        </p:nvSpPr>
        <p:spPr>
          <a:xfrm>
            <a:off x="2387600" y="355600"/>
            <a:ext cx="19621500" cy="3429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Title Text</a:t>
            </a:r>
          </a:p>
        </p:txBody>
      </p:sp>
      <p:sp>
        <p:nvSpPr>
          <p:cNvPr id="4" name="Slide Number"/>
          <p:cNvSpPr txBox="1">
            <a:spLocks noGrp="1"/>
          </p:cNvSpPr>
          <p:nvPr>
            <p:ph type="sldNum" sz="quarter" idx="2"/>
          </p:nvPr>
        </p:nvSpPr>
        <p:spPr>
          <a:xfrm>
            <a:off x="11976100" y="13081000"/>
            <a:ext cx="419100" cy="457200"/>
          </a:xfrm>
          <a:prstGeom prst="rect">
            <a:avLst/>
          </a:prstGeom>
          <a:ln w="12700">
            <a:miter lim="400000"/>
          </a:ln>
        </p:spPr>
        <p:txBody>
          <a:bodyPr wrap="none" lIns="50800" tIns="50800" rIns="50800" bIns="50800">
            <a:normAutofit/>
          </a:bodyPr>
          <a:lstStyle>
            <a:lvl1pPr>
              <a:defRPr sz="2400">
                <a:latin typeface="Gill Sans"/>
                <a:ea typeface="Gill Sans"/>
                <a:cs typeface="Gill Sans"/>
                <a:sym typeface="Gill Sans"/>
              </a:defRPr>
            </a:lvl1pPr>
          </a:lstStyle>
          <a:p>
            <a:fld id="{86CB4B4D-7CA3-9044-876B-883B54F8677D}" type="slidenum">
              <a:t>‹#›</a:t>
            </a:fld>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5" r:id="rId4"/>
    <p:sldLayoutId id="2147483656" r:id="rId5"/>
    <p:sldLayoutId id="2147483658" r:id="rId6"/>
    <p:sldLayoutId id="2147483659" r:id="rId7"/>
    <p:sldLayoutId id="2147483660" r:id="rId8"/>
  </p:sldLayoutIdLst>
  <p:transition spd="med"/>
  <p:txStyles>
    <p:titleStyle>
      <a:lvl1pPr marL="0" marR="0" indent="0" algn="ctr" defTabSz="825500" latinLnBrk="0">
        <a:lnSpc>
          <a:spcPct val="100000"/>
        </a:lnSpc>
        <a:spcBef>
          <a:spcPts val="0"/>
        </a:spcBef>
        <a:spcAft>
          <a:spcPts val="0"/>
        </a:spcAft>
        <a:buClrTx/>
        <a:buSzTx/>
        <a:buFontTx/>
        <a:buNone/>
        <a:tabLst/>
        <a:defRPr sz="11800" b="0" i="0" u="none" strike="noStrike" cap="none" spc="0" baseline="0">
          <a:solidFill>
            <a:srgbClr val="FFFFFF"/>
          </a:solidFill>
          <a:uFillTx/>
          <a:latin typeface="Gill Sans"/>
          <a:ea typeface="Gill Sans"/>
          <a:cs typeface="Gill Sans"/>
          <a:sym typeface="Gill Sans"/>
        </a:defRPr>
      </a:lvl1pPr>
      <a:lvl2pPr marL="0" marR="0" indent="228600" algn="ctr" defTabSz="825500" latinLnBrk="0">
        <a:lnSpc>
          <a:spcPct val="100000"/>
        </a:lnSpc>
        <a:spcBef>
          <a:spcPts val="0"/>
        </a:spcBef>
        <a:spcAft>
          <a:spcPts val="0"/>
        </a:spcAft>
        <a:buClrTx/>
        <a:buSzTx/>
        <a:buFontTx/>
        <a:buNone/>
        <a:tabLst/>
        <a:defRPr sz="11800" b="0" i="0" u="none" strike="noStrike" cap="none" spc="0" baseline="0">
          <a:solidFill>
            <a:srgbClr val="FFFFFF"/>
          </a:solidFill>
          <a:uFillTx/>
          <a:latin typeface="Gill Sans"/>
          <a:ea typeface="Gill Sans"/>
          <a:cs typeface="Gill Sans"/>
          <a:sym typeface="Gill Sans"/>
        </a:defRPr>
      </a:lvl2pPr>
      <a:lvl3pPr marL="0" marR="0" indent="457200" algn="ctr" defTabSz="825500" latinLnBrk="0">
        <a:lnSpc>
          <a:spcPct val="100000"/>
        </a:lnSpc>
        <a:spcBef>
          <a:spcPts val="0"/>
        </a:spcBef>
        <a:spcAft>
          <a:spcPts val="0"/>
        </a:spcAft>
        <a:buClrTx/>
        <a:buSzTx/>
        <a:buFontTx/>
        <a:buNone/>
        <a:tabLst/>
        <a:defRPr sz="11800" b="0" i="0" u="none" strike="noStrike" cap="none" spc="0" baseline="0">
          <a:solidFill>
            <a:srgbClr val="FFFFFF"/>
          </a:solidFill>
          <a:uFillTx/>
          <a:latin typeface="Gill Sans"/>
          <a:ea typeface="Gill Sans"/>
          <a:cs typeface="Gill Sans"/>
          <a:sym typeface="Gill Sans"/>
        </a:defRPr>
      </a:lvl3pPr>
      <a:lvl4pPr marL="0" marR="0" indent="685800" algn="ctr" defTabSz="825500" latinLnBrk="0">
        <a:lnSpc>
          <a:spcPct val="100000"/>
        </a:lnSpc>
        <a:spcBef>
          <a:spcPts val="0"/>
        </a:spcBef>
        <a:spcAft>
          <a:spcPts val="0"/>
        </a:spcAft>
        <a:buClrTx/>
        <a:buSzTx/>
        <a:buFontTx/>
        <a:buNone/>
        <a:tabLst/>
        <a:defRPr sz="11800" b="0" i="0" u="none" strike="noStrike" cap="none" spc="0" baseline="0">
          <a:solidFill>
            <a:srgbClr val="FFFFFF"/>
          </a:solidFill>
          <a:uFillTx/>
          <a:latin typeface="Gill Sans"/>
          <a:ea typeface="Gill Sans"/>
          <a:cs typeface="Gill Sans"/>
          <a:sym typeface="Gill Sans"/>
        </a:defRPr>
      </a:lvl4pPr>
      <a:lvl5pPr marL="0" marR="0" indent="914400" algn="ctr" defTabSz="825500" latinLnBrk="0">
        <a:lnSpc>
          <a:spcPct val="100000"/>
        </a:lnSpc>
        <a:spcBef>
          <a:spcPts val="0"/>
        </a:spcBef>
        <a:spcAft>
          <a:spcPts val="0"/>
        </a:spcAft>
        <a:buClrTx/>
        <a:buSzTx/>
        <a:buFontTx/>
        <a:buNone/>
        <a:tabLst/>
        <a:defRPr sz="11800" b="0" i="0" u="none" strike="noStrike" cap="none" spc="0" baseline="0">
          <a:solidFill>
            <a:srgbClr val="FFFFFF"/>
          </a:solidFill>
          <a:uFillTx/>
          <a:latin typeface="Gill Sans"/>
          <a:ea typeface="Gill Sans"/>
          <a:cs typeface="Gill Sans"/>
          <a:sym typeface="Gill Sans"/>
        </a:defRPr>
      </a:lvl5pPr>
      <a:lvl6pPr marL="0" marR="0" indent="1143000" algn="ctr" defTabSz="825500" latinLnBrk="0">
        <a:lnSpc>
          <a:spcPct val="100000"/>
        </a:lnSpc>
        <a:spcBef>
          <a:spcPts val="0"/>
        </a:spcBef>
        <a:spcAft>
          <a:spcPts val="0"/>
        </a:spcAft>
        <a:buClrTx/>
        <a:buSzTx/>
        <a:buFontTx/>
        <a:buNone/>
        <a:tabLst/>
        <a:defRPr sz="11800" b="0" i="0" u="none" strike="noStrike" cap="none" spc="0" baseline="0">
          <a:solidFill>
            <a:srgbClr val="FFFFFF"/>
          </a:solidFill>
          <a:uFillTx/>
          <a:latin typeface="Gill Sans"/>
          <a:ea typeface="Gill Sans"/>
          <a:cs typeface="Gill Sans"/>
          <a:sym typeface="Gill Sans"/>
        </a:defRPr>
      </a:lvl6pPr>
      <a:lvl7pPr marL="0" marR="0" indent="1371600" algn="ctr" defTabSz="825500" latinLnBrk="0">
        <a:lnSpc>
          <a:spcPct val="100000"/>
        </a:lnSpc>
        <a:spcBef>
          <a:spcPts val="0"/>
        </a:spcBef>
        <a:spcAft>
          <a:spcPts val="0"/>
        </a:spcAft>
        <a:buClrTx/>
        <a:buSzTx/>
        <a:buFontTx/>
        <a:buNone/>
        <a:tabLst/>
        <a:defRPr sz="11800" b="0" i="0" u="none" strike="noStrike" cap="none" spc="0" baseline="0">
          <a:solidFill>
            <a:srgbClr val="FFFFFF"/>
          </a:solidFill>
          <a:uFillTx/>
          <a:latin typeface="Gill Sans"/>
          <a:ea typeface="Gill Sans"/>
          <a:cs typeface="Gill Sans"/>
          <a:sym typeface="Gill Sans"/>
        </a:defRPr>
      </a:lvl7pPr>
      <a:lvl8pPr marL="0" marR="0" indent="1600200" algn="ctr" defTabSz="825500" latinLnBrk="0">
        <a:lnSpc>
          <a:spcPct val="100000"/>
        </a:lnSpc>
        <a:spcBef>
          <a:spcPts val="0"/>
        </a:spcBef>
        <a:spcAft>
          <a:spcPts val="0"/>
        </a:spcAft>
        <a:buClrTx/>
        <a:buSzTx/>
        <a:buFontTx/>
        <a:buNone/>
        <a:tabLst/>
        <a:defRPr sz="11800" b="0" i="0" u="none" strike="noStrike" cap="none" spc="0" baseline="0">
          <a:solidFill>
            <a:srgbClr val="FFFFFF"/>
          </a:solidFill>
          <a:uFillTx/>
          <a:latin typeface="Gill Sans"/>
          <a:ea typeface="Gill Sans"/>
          <a:cs typeface="Gill Sans"/>
          <a:sym typeface="Gill Sans"/>
        </a:defRPr>
      </a:lvl8pPr>
      <a:lvl9pPr marL="0" marR="0" indent="1828800" algn="ctr" defTabSz="825500" latinLnBrk="0">
        <a:lnSpc>
          <a:spcPct val="100000"/>
        </a:lnSpc>
        <a:spcBef>
          <a:spcPts val="0"/>
        </a:spcBef>
        <a:spcAft>
          <a:spcPts val="0"/>
        </a:spcAft>
        <a:buClrTx/>
        <a:buSzTx/>
        <a:buFontTx/>
        <a:buNone/>
        <a:tabLst/>
        <a:defRPr sz="11800" b="0" i="0" u="none" strike="noStrike" cap="none" spc="0" baseline="0">
          <a:solidFill>
            <a:srgbClr val="FFFFFF"/>
          </a:solidFill>
          <a:uFillTx/>
          <a:latin typeface="Gill Sans"/>
          <a:ea typeface="Gill Sans"/>
          <a:cs typeface="Gill Sans"/>
          <a:sym typeface="Gill Sans"/>
        </a:defRPr>
      </a:lvl9pPr>
    </p:titleStyle>
    <p:bodyStyle>
      <a:lvl1pPr marL="825500" marR="0" indent="-508000" algn="l" defTabSz="825500" rtl="0" latinLnBrk="0">
        <a:lnSpc>
          <a:spcPct val="100000"/>
        </a:lnSpc>
        <a:spcBef>
          <a:spcPts val="6800"/>
        </a:spcBef>
        <a:spcAft>
          <a:spcPts val="0"/>
        </a:spcAft>
        <a:buClrTx/>
        <a:buSzPct val="80000"/>
        <a:buFontTx/>
        <a:buChar char="•"/>
        <a:tabLst/>
        <a:defRPr sz="5800" b="0" i="0" u="none" strike="noStrike" cap="none" spc="0" baseline="0">
          <a:solidFill>
            <a:srgbClr val="FFFFFF"/>
          </a:solidFill>
          <a:uFillTx/>
          <a:latin typeface="Avenir Next"/>
          <a:ea typeface="Avenir Next"/>
          <a:cs typeface="Avenir Next"/>
          <a:sym typeface="Avenir Next"/>
        </a:defRPr>
      </a:lvl1pPr>
      <a:lvl2pPr marL="1270000" marR="0" indent="-508000" algn="l" defTabSz="825500" rtl="0" latinLnBrk="0">
        <a:lnSpc>
          <a:spcPct val="100000"/>
        </a:lnSpc>
        <a:spcBef>
          <a:spcPts val="6800"/>
        </a:spcBef>
        <a:spcAft>
          <a:spcPts val="0"/>
        </a:spcAft>
        <a:buClrTx/>
        <a:buSzPct val="80000"/>
        <a:buFontTx/>
        <a:buChar char="•"/>
        <a:tabLst/>
        <a:defRPr sz="5800" b="0" i="0" u="none" strike="noStrike" cap="none" spc="0" baseline="0">
          <a:solidFill>
            <a:srgbClr val="FFFFFF"/>
          </a:solidFill>
          <a:uFillTx/>
          <a:latin typeface="Avenir Next"/>
          <a:ea typeface="Avenir Next"/>
          <a:cs typeface="Avenir Next"/>
          <a:sym typeface="Avenir Next"/>
        </a:defRPr>
      </a:lvl2pPr>
      <a:lvl3pPr marL="1714500" marR="0" indent="-508000" algn="l" defTabSz="825500" rtl="0" latinLnBrk="0">
        <a:lnSpc>
          <a:spcPct val="100000"/>
        </a:lnSpc>
        <a:spcBef>
          <a:spcPts val="6800"/>
        </a:spcBef>
        <a:spcAft>
          <a:spcPts val="0"/>
        </a:spcAft>
        <a:buClrTx/>
        <a:buSzPct val="80000"/>
        <a:buFontTx/>
        <a:buChar char="•"/>
        <a:tabLst/>
        <a:defRPr sz="5800" b="0" i="0" u="none" strike="noStrike" cap="none" spc="0" baseline="0">
          <a:solidFill>
            <a:srgbClr val="FFFFFF"/>
          </a:solidFill>
          <a:uFillTx/>
          <a:latin typeface="Avenir Next"/>
          <a:ea typeface="Avenir Next"/>
          <a:cs typeface="Avenir Next"/>
          <a:sym typeface="Avenir Next"/>
        </a:defRPr>
      </a:lvl3pPr>
      <a:lvl4pPr marL="2159000" marR="0" indent="-508000" algn="l" defTabSz="825500" rtl="0" latinLnBrk="0">
        <a:lnSpc>
          <a:spcPct val="100000"/>
        </a:lnSpc>
        <a:spcBef>
          <a:spcPts val="6800"/>
        </a:spcBef>
        <a:spcAft>
          <a:spcPts val="0"/>
        </a:spcAft>
        <a:buClrTx/>
        <a:buSzPct val="80000"/>
        <a:buFontTx/>
        <a:buChar char="•"/>
        <a:tabLst/>
        <a:defRPr sz="5800" b="0" i="0" u="none" strike="noStrike" cap="none" spc="0" baseline="0">
          <a:solidFill>
            <a:srgbClr val="FFFFFF"/>
          </a:solidFill>
          <a:uFillTx/>
          <a:latin typeface="Avenir Next"/>
          <a:ea typeface="Avenir Next"/>
          <a:cs typeface="Avenir Next"/>
          <a:sym typeface="Avenir Next"/>
        </a:defRPr>
      </a:lvl4pPr>
      <a:lvl5pPr marL="2603500" marR="0" indent="-508000" algn="l" defTabSz="825500" rtl="0" latinLnBrk="0">
        <a:lnSpc>
          <a:spcPct val="100000"/>
        </a:lnSpc>
        <a:spcBef>
          <a:spcPts val="6800"/>
        </a:spcBef>
        <a:spcAft>
          <a:spcPts val="0"/>
        </a:spcAft>
        <a:buClrTx/>
        <a:buSzPct val="80000"/>
        <a:buFontTx/>
        <a:buChar char="•"/>
        <a:tabLst/>
        <a:defRPr sz="5800" b="0" i="0" u="none" strike="noStrike" cap="none" spc="0" baseline="0">
          <a:solidFill>
            <a:srgbClr val="FFFFFF"/>
          </a:solidFill>
          <a:uFillTx/>
          <a:latin typeface="Avenir Next"/>
          <a:ea typeface="Avenir Next"/>
          <a:cs typeface="Avenir Next"/>
          <a:sym typeface="Avenir Next"/>
        </a:defRPr>
      </a:lvl5pPr>
      <a:lvl6pPr marL="2959100" marR="0" indent="-508000" algn="l" defTabSz="825500" rtl="0" latinLnBrk="0">
        <a:lnSpc>
          <a:spcPct val="100000"/>
        </a:lnSpc>
        <a:spcBef>
          <a:spcPts val="6800"/>
        </a:spcBef>
        <a:spcAft>
          <a:spcPts val="0"/>
        </a:spcAft>
        <a:buClrTx/>
        <a:buSzPct val="80000"/>
        <a:buFontTx/>
        <a:buChar char="•"/>
        <a:tabLst/>
        <a:defRPr sz="5800" b="0" i="0" u="none" strike="noStrike" cap="none" spc="0" baseline="0">
          <a:solidFill>
            <a:srgbClr val="FFFFFF"/>
          </a:solidFill>
          <a:uFillTx/>
          <a:latin typeface="Avenir Next"/>
          <a:ea typeface="Avenir Next"/>
          <a:cs typeface="Avenir Next"/>
          <a:sym typeface="Avenir Next"/>
        </a:defRPr>
      </a:lvl6pPr>
      <a:lvl7pPr marL="3314700" marR="0" indent="-508000" algn="l" defTabSz="825500" rtl="0" latinLnBrk="0">
        <a:lnSpc>
          <a:spcPct val="100000"/>
        </a:lnSpc>
        <a:spcBef>
          <a:spcPts val="6800"/>
        </a:spcBef>
        <a:spcAft>
          <a:spcPts val="0"/>
        </a:spcAft>
        <a:buClrTx/>
        <a:buSzPct val="80000"/>
        <a:buFontTx/>
        <a:buChar char="•"/>
        <a:tabLst/>
        <a:defRPr sz="5800" b="0" i="0" u="none" strike="noStrike" cap="none" spc="0" baseline="0">
          <a:solidFill>
            <a:srgbClr val="FFFFFF"/>
          </a:solidFill>
          <a:uFillTx/>
          <a:latin typeface="Avenir Next"/>
          <a:ea typeface="Avenir Next"/>
          <a:cs typeface="Avenir Next"/>
          <a:sym typeface="Avenir Next"/>
        </a:defRPr>
      </a:lvl7pPr>
      <a:lvl8pPr marL="3670300" marR="0" indent="-508000" algn="l" defTabSz="825500" rtl="0" latinLnBrk="0">
        <a:lnSpc>
          <a:spcPct val="100000"/>
        </a:lnSpc>
        <a:spcBef>
          <a:spcPts val="6800"/>
        </a:spcBef>
        <a:spcAft>
          <a:spcPts val="0"/>
        </a:spcAft>
        <a:buClrTx/>
        <a:buSzPct val="80000"/>
        <a:buFontTx/>
        <a:buChar char="•"/>
        <a:tabLst/>
        <a:defRPr sz="5800" b="0" i="0" u="none" strike="noStrike" cap="none" spc="0" baseline="0">
          <a:solidFill>
            <a:srgbClr val="FFFFFF"/>
          </a:solidFill>
          <a:uFillTx/>
          <a:latin typeface="Avenir Next"/>
          <a:ea typeface="Avenir Next"/>
          <a:cs typeface="Avenir Next"/>
          <a:sym typeface="Avenir Next"/>
        </a:defRPr>
      </a:lvl8pPr>
      <a:lvl9pPr marL="4025900" marR="0" indent="-508000" algn="l" defTabSz="825500" rtl="0" latinLnBrk="0">
        <a:lnSpc>
          <a:spcPct val="100000"/>
        </a:lnSpc>
        <a:spcBef>
          <a:spcPts val="6800"/>
        </a:spcBef>
        <a:spcAft>
          <a:spcPts val="0"/>
        </a:spcAft>
        <a:buClrTx/>
        <a:buSzPct val="80000"/>
        <a:buFontTx/>
        <a:buChar char="•"/>
        <a:tabLst/>
        <a:defRPr sz="5800" b="0" i="0" u="none" strike="noStrike" cap="none" spc="0" baseline="0">
          <a:solidFill>
            <a:srgbClr val="FFFFFF"/>
          </a:solidFill>
          <a:uFillTx/>
          <a:latin typeface="Avenir Next"/>
          <a:ea typeface="Avenir Next"/>
          <a:cs typeface="Avenir Next"/>
          <a:sym typeface="Avenir Next"/>
        </a:defRPr>
      </a:lvl9pPr>
    </p:bodyStyle>
    <p:otherStyle>
      <a:lvl1pPr marL="0" marR="0" indent="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Gill Sans"/>
        </a:defRPr>
      </a:lvl1pPr>
      <a:lvl2pPr marL="0" marR="0" indent="2286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Gill Sans"/>
        </a:defRPr>
      </a:lvl2pPr>
      <a:lvl3pPr marL="0" marR="0" indent="4572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Gill Sans"/>
        </a:defRPr>
      </a:lvl3pPr>
      <a:lvl4pPr marL="0" marR="0" indent="6858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Gill Sans"/>
        </a:defRPr>
      </a:lvl4pPr>
      <a:lvl5pPr marL="0" marR="0" indent="9144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Gill Sans"/>
        </a:defRPr>
      </a:lvl5pPr>
      <a:lvl6pPr marL="0" marR="0" indent="11430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Gill Sans"/>
        </a:defRPr>
      </a:lvl6pPr>
      <a:lvl7pPr marL="0" marR="0" indent="13716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Gill Sans"/>
        </a:defRPr>
      </a:lvl7pPr>
      <a:lvl8pPr marL="0" marR="0" indent="16002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Gill Sans"/>
        </a:defRPr>
      </a:lvl8pPr>
      <a:lvl9pPr marL="0" marR="0" indent="18288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Gill San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hemeOverride" Target="../theme/themeOverride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hemeOverride" Target="../theme/themeOverride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hemeOverride" Target="../theme/themeOverride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hemeOverride" Target="../theme/themeOverride8.xml"/><Relationship Id="rId4" Type="http://schemas.openxmlformats.org/officeDocument/2006/relationships/image" Target="../media/image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hemeOverride" Target="../theme/themeOverride9.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hemeOverride" Target="../theme/themeOverride10.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hemeOverride" Target="../theme/themeOverride11.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hemeOverride" Target="../theme/themeOverride12.xml"/><Relationship Id="rId4" Type="http://schemas.openxmlformats.org/officeDocument/2006/relationships/image" Target="../media/image3.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hemeOverride" Target="../theme/themeOverride14.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5.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hemeOverride" Target="../theme/themeOverride16.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hemeOverride" Target="../theme/themeOverride17.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8.xml"/></Relationships>
</file>

<file path=ppt/slides/_rels/slide3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Altruism &amp; Economics 1"/>
          <p:cNvSpPr txBox="1">
            <a:spLocks noGrp="1"/>
          </p:cNvSpPr>
          <p:nvPr>
            <p:ph type="title"/>
          </p:nvPr>
        </p:nvSpPr>
        <p:spPr>
          <a:xfrm>
            <a:off x="3352800" y="1857784"/>
            <a:ext cx="19621500" cy="4648200"/>
          </a:xfrm>
          <a:prstGeom prst="rect">
            <a:avLst/>
          </a:prstGeom>
        </p:spPr>
        <p:txBody>
          <a:bodyPr/>
          <a:lstStyle/>
          <a:p>
            <a:r>
              <a:rPr lang="en-US" dirty="0"/>
              <a:t>Does the Lord Ever Condemn Us?</a:t>
            </a:r>
            <a:endParaRPr dirty="0"/>
          </a:p>
        </p:txBody>
      </p:sp>
      <p:sp>
        <p:nvSpPr>
          <p:cNvPr id="119" name="Session 3.1"/>
          <p:cNvSpPr txBox="1">
            <a:spLocks noGrp="1"/>
          </p:cNvSpPr>
          <p:nvPr>
            <p:ph type="body" sz="quarter" idx="1"/>
          </p:nvPr>
        </p:nvSpPr>
        <p:spPr>
          <a:xfrm>
            <a:off x="5932448" y="7210016"/>
            <a:ext cx="17041852" cy="3527812"/>
          </a:xfrm>
          <a:prstGeom prst="rect">
            <a:avLst/>
          </a:prstGeom>
        </p:spPr>
        <p:txBody>
          <a:bodyPr>
            <a:normAutofit/>
          </a:bodyPr>
          <a:lstStyle/>
          <a:p>
            <a:r>
              <a:rPr lang="en-US" sz="8000" dirty="0"/>
              <a:t>How God Responds to Weakness</a:t>
            </a:r>
            <a:endParaRPr sz="8000" dirty="0"/>
          </a:p>
        </p:txBody>
      </p:sp>
      <p:sp>
        <p:nvSpPr>
          <p:cNvPr id="2" name="TextBox 1">
            <a:extLst>
              <a:ext uri="{FF2B5EF4-FFF2-40B4-BE49-F238E27FC236}">
                <a16:creationId xmlns:a16="http://schemas.microsoft.com/office/drawing/2014/main" id="{844B28DD-BC5C-CD25-2D9D-633AB1690871}"/>
              </a:ext>
            </a:extLst>
          </p:cNvPr>
          <p:cNvSpPr txBox="1"/>
          <p:nvPr/>
        </p:nvSpPr>
        <p:spPr>
          <a:xfrm>
            <a:off x="14465559" y="10240256"/>
            <a:ext cx="8508741" cy="99514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US" dirty="0"/>
              <a:t>G. Breck Wightman, PhD</a:t>
            </a:r>
            <a:endParaRPr kumimoji="0" lang="en-US" sz="5800" b="0" i="0" u="none" strike="noStrike" cap="none" spc="0" normalizeH="0" baseline="0" dirty="0">
              <a:ln>
                <a:noFill/>
              </a:ln>
              <a:effectLst/>
              <a:uFillTx/>
              <a:latin typeface="Avenir Next"/>
              <a:ea typeface="Avenir Next"/>
              <a:cs typeface="Avenir Next"/>
              <a:sym typeface="Avenir Next"/>
            </a:endParaRPr>
          </a:p>
        </p:txBody>
      </p:sp>
    </p:spTree>
  </p:cSld>
  <p:clrMapOvr>
    <a:overrideClrMapping bg1="dk1" tx1="lt1" bg2="dk2" tx2="lt2" accent1="accent1" accent2="accent2" accent3="accent3" accent4="accent4" accent5="accent5" accent6="accent6" hlink="hlink" folHlink="folHlink"/>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557B9-53E5-ECB3-A86F-561579004F3D}"/>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5A802B4F-D251-FFD9-2CFD-1902029F506F}"/>
              </a:ext>
            </a:extLst>
          </p:cNvPr>
          <p:cNvSpPr>
            <a:spLocks noGrp="1"/>
          </p:cNvSpPr>
          <p:nvPr>
            <p:ph type="body" idx="1"/>
          </p:nvPr>
        </p:nvSpPr>
        <p:spPr/>
        <p:txBody>
          <a:bodyPr/>
          <a:lstStyle/>
          <a:p>
            <a:endParaRPr lang="en-US"/>
          </a:p>
        </p:txBody>
      </p:sp>
      <p:pic>
        <p:nvPicPr>
          <p:cNvPr id="1026" name="Picture 2" descr="Woman Taken in Adultery">
            <a:extLst>
              <a:ext uri="{FF2B5EF4-FFF2-40B4-BE49-F238E27FC236}">
                <a16:creationId xmlns:a16="http://schemas.microsoft.com/office/drawing/2014/main" id="{4CC8726E-BD19-A26A-2AD9-1E1E45535F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490" y="-1411834"/>
            <a:ext cx="24871680" cy="16539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8792761"/>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DB3F6-9C27-95B7-8436-EAF3451AF1B8}"/>
              </a:ext>
            </a:extLst>
          </p:cNvPr>
          <p:cNvSpPr>
            <a:spLocks noGrp="1"/>
          </p:cNvSpPr>
          <p:nvPr>
            <p:ph type="title"/>
          </p:nvPr>
        </p:nvSpPr>
        <p:spPr/>
        <p:txBody>
          <a:bodyPr/>
          <a:lstStyle/>
          <a:p>
            <a:r>
              <a:rPr lang="en-US" dirty="0"/>
              <a:t>Overview</a:t>
            </a:r>
          </a:p>
        </p:txBody>
      </p:sp>
      <p:sp>
        <p:nvSpPr>
          <p:cNvPr id="3" name="Text Placeholder 2">
            <a:extLst>
              <a:ext uri="{FF2B5EF4-FFF2-40B4-BE49-F238E27FC236}">
                <a16:creationId xmlns:a16="http://schemas.microsoft.com/office/drawing/2014/main" id="{D189EA03-BF59-BA76-52A3-182E6592507A}"/>
              </a:ext>
            </a:extLst>
          </p:cNvPr>
          <p:cNvSpPr>
            <a:spLocks noGrp="1"/>
          </p:cNvSpPr>
          <p:nvPr>
            <p:ph type="body" idx="1"/>
          </p:nvPr>
        </p:nvSpPr>
        <p:spPr/>
        <p:txBody>
          <a:bodyPr anchor="t">
            <a:normAutofit/>
          </a:bodyPr>
          <a:lstStyle/>
          <a:p>
            <a:pPr marL="317500" indent="0">
              <a:buNone/>
            </a:pPr>
            <a:r>
              <a:rPr lang="en-US" sz="7200" dirty="0"/>
              <a:t>What is sin?</a:t>
            </a:r>
          </a:p>
          <a:p>
            <a:pPr marL="317500" indent="0">
              <a:buNone/>
            </a:pPr>
            <a:r>
              <a:rPr lang="en-US" sz="7200" dirty="0"/>
              <a:t>What are the types of sin?</a:t>
            </a:r>
          </a:p>
          <a:p>
            <a:pPr marL="317500" indent="0">
              <a:buNone/>
            </a:pPr>
            <a:r>
              <a:rPr lang="en-US" sz="7200" dirty="0"/>
              <a:t>How does God respond to each type of sin?</a:t>
            </a:r>
          </a:p>
          <a:p>
            <a:endParaRPr lang="en-US" sz="7200" dirty="0">
              <a:solidFill>
                <a:schemeClr val="accent1">
                  <a:lumMod val="40000"/>
                  <a:lumOff val="60000"/>
                </a:schemeClr>
              </a:solidFill>
            </a:endParaRPr>
          </a:p>
          <a:p>
            <a:pPr marL="317500" indent="0">
              <a:buNone/>
            </a:pPr>
            <a:r>
              <a:rPr lang="en-US" sz="9600" dirty="0">
                <a:solidFill>
                  <a:schemeClr val="accent1">
                    <a:lumMod val="40000"/>
                    <a:lumOff val="60000"/>
                  </a:schemeClr>
                </a:solidFill>
              </a:rPr>
              <a:t>How will God respond to ME?</a:t>
            </a:r>
          </a:p>
        </p:txBody>
      </p:sp>
    </p:spTree>
    <p:extLst>
      <p:ext uri="{BB962C8B-B14F-4D97-AF65-F5344CB8AC3E}">
        <p14:creationId xmlns:p14="http://schemas.microsoft.com/office/powerpoint/2010/main" val="415639675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51BFF-C6AF-E6F0-00E3-352ECD7C08AF}"/>
              </a:ext>
            </a:extLst>
          </p:cNvPr>
          <p:cNvSpPr>
            <a:spLocks noGrp="1"/>
          </p:cNvSpPr>
          <p:nvPr>
            <p:ph type="title"/>
          </p:nvPr>
        </p:nvSpPr>
        <p:spPr/>
        <p:txBody>
          <a:bodyPr>
            <a:normAutofit/>
          </a:bodyPr>
          <a:lstStyle/>
          <a:p>
            <a:r>
              <a:rPr lang="en-US" sz="17000" b="1" dirty="0"/>
              <a:t>What is sin?</a:t>
            </a:r>
          </a:p>
        </p:txBody>
      </p:sp>
    </p:spTree>
    <p:extLst>
      <p:ext uri="{BB962C8B-B14F-4D97-AF65-F5344CB8AC3E}">
        <p14:creationId xmlns:p14="http://schemas.microsoft.com/office/powerpoint/2010/main" val="4225099583"/>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4EC8E-B358-B010-224C-23D73B12640C}"/>
              </a:ext>
            </a:extLst>
          </p:cNvPr>
          <p:cNvSpPr>
            <a:spLocks noGrp="1"/>
          </p:cNvSpPr>
          <p:nvPr>
            <p:ph type="title"/>
          </p:nvPr>
        </p:nvSpPr>
        <p:spPr/>
        <p:txBody>
          <a:bodyPr/>
          <a:lstStyle/>
          <a:p>
            <a:r>
              <a:rPr lang="en-US" dirty="0"/>
              <a:t>1. There must be a law.</a:t>
            </a:r>
          </a:p>
        </p:txBody>
      </p:sp>
      <p:sp>
        <p:nvSpPr>
          <p:cNvPr id="3" name="Text Placeholder 2">
            <a:extLst>
              <a:ext uri="{FF2B5EF4-FFF2-40B4-BE49-F238E27FC236}">
                <a16:creationId xmlns:a16="http://schemas.microsoft.com/office/drawing/2014/main" id="{A70207AA-BE5C-B42E-F148-143C0964BE9F}"/>
              </a:ext>
            </a:extLst>
          </p:cNvPr>
          <p:cNvSpPr>
            <a:spLocks noGrp="1"/>
          </p:cNvSpPr>
          <p:nvPr>
            <p:ph type="body" idx="1"/>
          </p:nvPr>
        </p:nvSpPr>
        <p:spPr>
          <a:xfrm>
            <a:off x="2387600" y="4245428"/>
            <a:ext cx="19621500" cy="8098971"/>
          </a:xfrm>
        </p:spPr>
        <p:txBody>
          <a:bodyPr anchor="t">
            <a:normAutofit/>
          </a:bodyPr>
          <a:lstStyle/>
          <a:p>
            <a:pPr marL="317500" indent="0">
              <a:buNone/>
            </a:pPr>
            <a:r>
              <a:rPr lang="en-US" sz="8000" dirty="0"/>
              <a:t>“Where no law is, there is no transgression” (Romans 4:15, </a:t>
            </a:r>
          </a:p>
          <a:p>
            <a:pPr marL="317500" indent="0">
              <a:buNone/>
            </a:pPr>
            <a:endParaRPr lang="en-US" sz="8000" dirty="0"/>
          </a:p>
          <a:p>
            <a:pPr marL="317500" indent="0">
              <a:buNone/>
            </a:pPr>
            <a:r>
              <a:rPr lang="en-US" sz="8000" dirty="0"/>
              <a:t>“If ye shall say there is no law, ye shall say there is no sin” (2 Nephi 2:5)</a:t>
            </a:r>
          </a:p>
        </p:txBody>
      </p:sp>
    </p:spTree>
    <p:extLst>
      <p:ext uri="{BB962C8B-B14F-4D97-AF65-F5344CB8AC3E}">
        <p14:creationId xmlns:p14="http://schemas.microsoft.com/office/powerpoint/2010/main" val="1971193054"/>
      </p:ext>
    </p:extLst>
  </p:cSld>
  <p:clrMapOvr>
    <a:overrideClrMapping bg1="dk1" tx1="lt1" bg2="dk2" tx2="lt2" accent1="accent1" accent2="accent2" accent3="accent3" accent4="accent4" accent5="accent5" accent6="accent6" hlink="hlink" folHlink="folHlink"/>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A46F23-3D9E-0CFA-F88E-78C0FFC1D3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49904F-A55D-7631-20AB-0426BFCD4DE3}"/>
              </a:ext>
            </a:extLst>
          </p:cNvPr>
          <p:cNvSpPr>
            <a:spLocks noGrp="1"/>
          </p:cNvSpPr>
          <p:nvPr>
            <p:ph type="title"/>
          </p:nvPr>
        </p:nvSpPr>
        <p:spPr>
          <a:xfrm>
            <a:off x="2387600" y="952501"/>
            <a:ext cx="19621500" cy="3429000"/>
          </a:xfrm>
        </p:spPr>
        <p:txBody>
          <a:bodyPr>
            <a:normAutofit fontScale="90000"/>
          </a:bodyPr>
          <a:lstStyle/>
          <a:p>
            <a:r>
              <a:rPr lang="en-US" dirty="0"/>
              <a:t>2. We must have a knowledge of the law.</a:t>
            </a:r>
          </a:p>
        </p:txBody>
      </p:sp>
      <p:sp>
        <p:nvSpPr>
          <p:cNvPr id="3" name="Text Placeholder 2">
            <a:extLst>
              <a:ext uri="{FF2B5EF4-FFF2-40B4-BE49-F238E27FC236}">
                <a16:creationId xmlns:a16="http://schemas.microsoft.com/office/drawing/2014/main" id="{1A153674-4E78-AB2D-5C7C-ACF689FFA50E}"/>
              </a:ext>
            </a:extLst>
          </p:cNvPr>
          <p:cNvSpPr>
            <a:spLocks noGrp="1"/>
          </p:cNvSpPr>
          <p:nvPr>
            <p:ph type="body" idx="1"/>
          </p:nvPr>
        </p:nvSpPr>
        <p:spPr>
          <a:xfrm>
            <a:off x="2387600" y="4664528"/>
            <a:ext cx="19621500" cy="8098971"/>
          </a:xfrm>
        </p:spPr>
        <p:txBody>
          <a:bodyPr anchor="t">
            <a:normAutofit/>
          </a:bodyPr>
          <a:lstStyle/>
          <a:p>
            <a:pPr marL="317500" indent="0">
              <a:buNone/>
            </a:pPr>
            <a:r>
              <a:rPr lang="en-US" sz="8000" dirty="0"/>
              <a:t>“Therefore to him that </a:t>
            </a:r>
            <a:r>
              <a:rPr lang="en-US" sz="8000" dirty="0" err="1"/>
              <a:t>knoweth</a:t>
            </a:r>
            <a:r>
              <a:rPr lang="en-US" sz="8000" dirty="0"/>
              <a:t> to do good, and doeth it not, to him it is sin.” (James 4:17)</a:t>
            </a:r>
          </a:p>
          <a:p>
            <a:pPr marL="317500" indent="0">
              <a:buNone/>
            </a:pPr>
            <a:r>
              <a:rPr lang="en-US" sz="8000" dirty="0"/>
              <a:t>Example: Little children cannot commit sin (Moroni 8:8, D&amp;C 29:47)</a:t>
            </a:r>
          </a:p>
        </p:txBody>
      </p:sp>
    </p:spTree>
    <p:extLst>
      <p:ext uri="{BB962C8B-B14F-4D97-AF65-F5344CB8AC3E}">
        <p14:creationId xmlns:p14="http://schemas.microsoft.com/office/powerpoint/2010/main" val="4293321682"/>
      </p:ext>
    </p:extLst>
  </p:cSld>
  <p:clrMapOvr>
    <a:overrideClrMapping bg1="dk1" tx1="lt1" bg2="dk2" tx2="lt2" accent1="accent1" accent2="accent2" accent3="accent3" accent4="accent4" accent5="accent5" accent6="accent6" hlink="hlink" folHlink="folHlink"/>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15C1E-9D90-BD53-8908-67FDD78DF9EA}"/>
              </a:ext>
            </a:extLst>
          </p:cNvPr>
          <p:cNvSpPr>
            <a:spLocks noGrp="1"/>
          </p:cNvSpPr>
          <p:nvPr>
            <p:ph type="title"/>
          </p:nvPr>
        </p:nvSpPr>
        <p:spPr/>
        <p:txBody>
          <a:bodyPr>
            <a:normAutofit fontScale="90000"/>
          </a:bodyPr>
          <a:lstStyle/>
          <a:p>
            <a:r>
              <a:rPr lang="en-US" dirty="0"/>
              <a:t>There is no safety in ignorance.</a:t>
            </a:r>
          </a:p>
        </p:txBody>
      </p:sp>
      <p:sp>
        <p:nvSpPr>
          <p:cNvPr id="3" name="Text Placeholder 2">
            <a:extLst>
              <a:ext uri="{FF2B5EF4-FFF2-40B4-BE49-F238E27FC236}">
                <a16:creationId xmlns:a16="http://schemas.microsoft.com/office/drawing/2014/main" id="{9A0B7273-05FA-D8B3-503A-77E55CE0781E}"/>
              </a:ext>
            </a:extLst>
          </p:cNvPr>
          <p:cNvSpPr>
            <a:spLocks noGrp="1"/>
          </p:cNvSpPr>
          <p:nvPr>
            <p:ph type="body" idx="1"/>
          </p:nvPr>
        </p:nvSpPr>
        <p:spPr>
          <a:xfrm>
            <a:off x="2387600" y="3479800"/>
            <a:ext cx="19621500" cy="9461500"/>
          </a:xfrm>
        </p:spPr>
        <p:txBody>
          <a:bodyPr anchor="t">
            <a:normAutofit/>
          </a:bodyPr>
          <a:lstStyle/>
          <a:p>
            <a:pPr marL="317500" indent="0">
              <a:buNone/>
            </a:pPr>
            <a:r>
              <a:rPr lang="en-US" sz="7200" dirty="0"/>
              <a:t>“…[I]f we stick a finger in an electric light socket, we will receive the same shock, irrespective of our knowledge of electricity. I repeat, ignorance is expensive. Particularly is this true since the Lord has decreed, ‘It is impossible for a man to be saved in ignorance.’”</a:t>
            </a:r>
          </a:p>
          <a:p>
            <a:pPr marL="317500" indent="0">
              <a:buNone/>
            </a:pPr>
            <a:r>
              <a:rPr lang="en-US" dirty="0"/>
              <a:t>-Elder Hartman Rector, Jr. </a:t>
            </a:r>
          </a:p>
        </p:txBody>
      </p:sp>
    </p:spTree>
    <p:extLst>
      <p:ext uri="{BB962C8B-B14F-4D97-AF65-F5344CB8AC3E}">
        <p14:creationId xmlns:p14="http://schemas.microsoft.com/office/powerpoint/2010/main" val="1245514716"/>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1A6A4-5C09-F63C-88AB-602C027A97D8}"/>
              </a:ext>
            </a:extLst>
          </p:cNvPr>
          <p:cNvSpPr>
            <a:spLocks noGrp="1"/>
          </p:cNvSpPr>
          <p:nvPr>
            <p:ph type="title"/>
          </p:nvPr>
        </p:nvSpPr>
        <p:spPr/>
        <p:txBody>
          <a:bodyPr/>
          <a:lstStyle/>
          <a:p>
            <a:r>
              <a:rPr lang="en-US" dirty="0"/>
              <a:t>1 Corinthians 8:2</a:t>
            </a:r>
          </a:p>
        </p:txBody>
      </p:sp>
      <p:sp>
        <p:nvSpPr>
          <p:cNvPr id="3" name="Text Placeholder 2">
            <a:extLst>
              <a:ext uri="{FF2B5EF4-FFF2-40B4-BE49-F238E27FC236}">
                <a16:creationId xmlns:a16="http://schemas.microsoft.com/office/drawing/2014/main" id="{8F98A98A-7D90-65CE-162B-FCA1E6CBC08D}"/>
              </a:ext>
            </a:extLst>
          </p:cNvPr>
          <p:cNvSpPr>
            <a:spLocks noGrp="1"/>
          </p:cNvSpPr>
          <p:nvPr>
            <p:ph type="body" idx="1"/>
          </p:nvPr>
        </p:nvSpPr>
        <p:spPr/>
        <p:txBody>
          <a:bodyPr>
            <a:normAutofit/>
          </a:bodyPr>
          <a:lstStyle/>
          <a:p>
            <a:pPr marL="317500" indent="0">
              <a:buNone/>
            </a:pPr>
            <a:r>
              <a:rPr lang="en-US" sz="8000" dirty="0"/>
              <a:t>“And if any man think that he </a:t>
            </a:r>
            <a:r>
              <a:rPr lang="en-US" sz="8000" dirty="0" err="1"/>
              <a:t>knoweth</a:t>
            </a:r>
            <a:r>
              <a:rPr lang="en-US" sz="8000" dirty="0"/>
              <a:t> any thing, he </a:t>
            </a:r>
            <a:r>
              <a:rPr lang="en-US" sz="8000" dirty="0" err="1"/>
              <a:t>knoweth</a:t>
            </a:r>
            <a:r>
              <a:rPr lang="en-US" sz="8000" dirty="0"/>
              <a:t> nothing yet as he ought to know."</a:t>
            </a:r>
          </a:p>
        </p:txBody>
      </p:sp>
    </p:spTree>
    <p:extLst>
      <p:ext uri="{BB962C8B-B14F-4D97-AF65-F5344CB8AC3E}">
        <p14:creationId xmlns:p14="http://schemas.microsoft.com/office/powerpoint/2010/main" val="3552934437"/>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42C2337-4FA6-76A3-A724-299E7474053F}"/>
              </a:ext>
            </a:extLst>
          </p:cNvPr>
          <p:cNvSpPr>
            <a:spLocks noGrp="1"/>
          </p:cNvSpPr>
          <p:nvPr>
            <p:ph type="title"/>
          </p:nvPr>
        </p:nvSpPr>
        <p:spPr>
          <a:xfrm>
            <a:off x="1045029" y="355600"/>
            <a:ext cx="20964071" cy="3429000"/>
          </a:xfrm>
        </p:spPr>
        <p:txBody>
          <a:bodyPr>
            <a:normAutofit/>
          </a:bodyPr>
          <a:lstStyle/>
          <a:p>
            <a:pPr>
              <a:spcBef>
                <a:spcPts val="600"/>
              </a:spcBef>
              <a:spcAft>
                <a:spcPts val="600"/>
              </a:spcAft>
            </a:pPr>
            <a:r>
              <a:rPr lang="en-US" sz="8000" dirty="0"/>
              <a:t>Elder Jeffrey R. Holland</a:t>
            </a:r>
            <a:br>
              <a:rPr lang="en-US" dirty="0"/>
            </a:br>
            <a:r>
              <a:rPr lang="en-US" sz="7200" i="1" dirty="0"/>
              <a:t>Our Day Star Rising</a:t>
            </a:r>
            <a:endParaRPr lang="en-US" dirty="0"/>
          </a:p>
        </p:txBody>
      </p:sp>
      <p:sp>
        <p:nvSpPr>
          <p:cNvPr id="5" name="TextBox 4">
            <a:extLst>
              <a:ext uri="{FF2B5EF4-FFF2-40B4-BE49-F238E27FC236}">
                <a16:creationId xmlns:a16="http://schemas.microsoft.com/office/drawing/2014/main" id="{6079FB16-C99D-4DD1-9082-9E5F95E95D35}"/>
              </a:ext>
            </a:extLst>
          </p:cNvPr>
          <p:cNvSpPr txBox="1"/>
          <p:nvPr/>
        </p:nvSpPr>
        <p:spPr>
          <a:xfrm>
            <a:off x="2256443" y="5903228"/>
            <a:ext cx="102657" cy="99514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5800" b="0" i="0" u="none" strike="noStrike" cap="none" spc="0" normalizeH="0" baseline="0" dirty="0">
              <a:ln>
                <a:noFill/>
              </a:ln>
              <a:solidFill>
                <a:srgbClr val="FFFFFF"/>
              </a:solidFill>
              <a:effectLst/>
              <a:uFillTx/>
              <a:latin typeface="Avenir Next"/>
              <a:ea typeface="Avenir Next"/>
              <a:cs typeface="Avenir Next"/>
              <a:sym typeface="Avenir Next"/>
            </a:endParaRPr>
          </a:p>
        </p:txBody>
      </p:sp>
      <p:sp>
        <p:nvSpPr>
          <p:cNvPr id="6" name="TextBox 5">
            <a:extLst>
              <a:ext uri="{FF2B5EF4-FFF2-40B4-BE49-F238E27FC236}">
                <a16:creationId xmlns:a16="http://schemas.microsoft.com/office/drawing/2014/main" id="{6B647E35-7B36-438E-1BD7-44309234E94E}"/>
              </a:ext>
            </a:extLst>
          </p:cNvPr>
          <p:cNvSpPr txBox="1"/>
          <p:nvPr/>
        </p:nvSpPr>
        <p:spPr>
          <a:xfrm>
            <a:off x="1872343" y="3408902"/>
            <a:ext cx="20639314" cy="98591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en-US" sz="4800" i="1" dirty="0"/>
              <a:t>If justice were to take its toll on Jeff Holland right now, he would be in deep trouble. But fortunately, even though Jeff has passed the beginning of his accountability at age eight, the Lord might say… "Jeff's accountability is still increasing. He is learning more. He is doing more. Let's withhold judgement and watch him for a while to see if he can merit more blessings." It's like the story of the wheat and the tares. Don't jump in too soon in judging people—including yourself. That the tares are there is unmistakable and undeniable. But in His love and mercy, the Lord is willing to say, "I will not exercise judgment now. Let's wait a little longer." This principle has been at work in my life personally and in all of our lives collectively. We are kept, protected, encircled, and loved until we can work out some of the silly, petty weaknesses in our lives. But work them out we must</a:t>
            </a:r>
            <a:r>
              <a:rPr lang="en-US" i="1" dirty="0"/>
              <a:t>.</a:t>
            </a:r>
            <a:endParaRPr kumimoji="0" lang="en-US" sz="5800" b="0" i="0" u="none" strike="noStrike" cap="none" spc="0" normalizeH="0" baseline="0" dirty="0">
              <a:ln>
                <a:noFill/>
              </a:ln>
              <a:solidFill>
                <a:srgbClr val="FFFFFF"/>
              </a:solidFill>
              <a:effectLst/>
              <a:uFillTx/>
              <a:latin typeface="Avenir Next"/>
              <a:ea typeface="Avenir Next"/>
              <a:cs typeface="Avenir Next"/>
              <a:sym typeface="Avenir Next"/>
            </a:endParaRPr>
          </a:p>
        </p:txBody>
      </p:sp>
    </p:spTree>
    <p:extLst>
      <p:ext uri="{BB962C8B-B14F-4D97-AF65-F5344CB8AC3E}">
        <p14:creationId xmlns:p14="http://schemas.microsoft.com/office/powerpoint/2010/main" val="1445541754"/>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884F22-DDCE-C213-C9F2-65077C2FFAC8}"/>
              </a:ext>
            </a:extLst>
          </p:cNvPr>
          <p:cNvSpPr>
            <a:spLocks noGrp="1"/>
          </p:cNvSpPr>
          <p:nvPr>
            <p:ph type="title"/>
          </p:nvPr>
        </p:nvSpPr>
        <p:spPr/>
        <p:txBody>
          <a:bodyPr>
            <a:normAutofit/>
          </a:bodyPr>
          <a:lstStyle/>
          <a:p>
            <a:r>
              <a:rPr lang="en-US" sz="17000" b="1" dirty="0"/>
              <a:t>What are the types of sin?</a:t>
            </a:r>
          </a:p>
        </p:txBody>
      </p:sp>
    </p:spTree>
    <p:extLst>
      <p:ext uri="{BB962C8B-B14F-4D97-AF65-F5344CB8AC3E}">
        <p14:creationId xmlns:p14="http://schemas.microsoft.com/office/powerpoint/2010/main" val="4220612607"/>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DC9FA-4750-F832-A6A1-EDBB65154B82}"/>
              </a:ext>
            </a:extLst>
          </p:cNvPr>
          <p:cNvSpPr>
            <a:spLocks noGrp="1"/>
          </p:cNvSpPr>
          <p:nvPr>
            <p:ph type="title"/>
          </p:nvPr>
        </p:nvSpPr>
        <p:spPr/>
        <p:txBody>
          <a:bodyPr>
            <a:normAutofit/>
          </a:bodyPr>
          <a:lstStyle/>
          <a:p>
            <a:r>
              <a:rPr lang="en-US" dirty="0"/>
              <a:t>Moroni 7:6-8</a:t>
            </a:r>
          </a:p>
        </p:txBody>
      </p:sp>
      <p:sp>
        <p:nvSpPr>
          <p:cNvPr id="3" name="Text Placeholder 2">
            <a:extLst>
              <a:ext uri="{FF2B5EF4-FFF2-40B4-BE49-F238E27FC236}">
                <a16:creationId xmlns:a16="http://schemas.microsoft.com/office/drawing/2014/main" id="{5DEC9148-8D41-FD66-346C-8B444739C04B}"/>
              </a:ext>
            </a:extLst>
          </p:cNvPr>
          <p:cNvSpPr>
            <a:spLocks noGrp="1"/>
          </p:cNvSpPr>
          <p:nvPr>
            <p:ph type="body" idx="1"/>
          </p:nvPr>
        </p:nvSpPr>
        <p:spPr>
          <a:xfrm>
            <a:off x="2374900" y="2857500"/>
            <a:ext cx="19621500" cy="10858500"/>
          </a:xfrm>
        </p:spPr>
        <p:txBody>
          <a:bodyPr>
            <a:normAutofit/>
          </a:bodyPr>
          <a:lstStyle/>
          <a:p>
            <a:pPr marL="317500" indent="0">
              <a:buNone/>
            </a:pPr>
            <a:r>
              <a:rPr lang="en-US" sz="6000" i="1" dirty="0"/>
              <a:t>For behold, God hath said a man being evil cannot do that which is good; for if he </a:t>
            </a:r>
            <a:r>
              <a:rPr lang="en-US" sz="6000" i="1" dirty="0" err="1"/>
              <a:t>offereth</a:t>
            </a:r>
            <a:r>
              <a:rPr lang="en-US" sz="6000" i="1" dirty="0"/>
              <a:t> a gift, or </a:t>
            </a:r>
            <a:r>
              <a:rPr lang="en-US" sz="6000" i="1" dirty="0" err="1"/>
              <a:t>prayeth</a:t>
            </a:r>
            <a:r>
              <a:rPr lang="en-US" sz="6000" i="1" dirty="0"/>
              <a:t> unto God, except he shall do it with real intent it </a:t>
            </a:r>
            <a:r>
              <a:rPr lang="en-US" sz="6000" i="1" dirty="0" err="1"/>
              <a:t>profiteth</a:t>
            </a:r>
            <a:r>
              <a:rPr lang="en-US" sz="6000" i="1" dirty="0"/>
              <a:t> him nothing.</a:t>
            </a:r>
            <a:endParaRPr lang="en-US" sz="6000" dirty="0"/>
          </a:p>
          <a:p>
            <a:pPr marL="317500" indent="0">
              <a:buNone/>
            </a:pPr>
            <a:r>
              <a:rPr lang="en-US" sz="6000" i="1" dirty="0"/>
              <a:t>For behold, it is not counted unto him for righteousness.</a:t>
            </a:r>
            <a:endParaRPr lang="en-US" sz="6000" dirty="0"/>
          </a:p>
          <a:p>
            <a:pPr marL="317500" indent="0">
              <a:buNone/>
            </a:pPr>
            <a:r>
              <a:rPr lang="en-US" sz="6000" i="1" dirty="0"/>
              <a:t>For behold, if a man being evil giveth a gift, he doeth it grudgingly; wherefore it is counted unto him the same as if he had retained the gift; wherefore he is counted evil before God.</a:t>
            </a:r>
            <a:r>
              <a:rPr lang="en-US" sz="6000" dirty="0"/>
              <a:t> </a:t>
            </a:r>
          </a:p>
        </p:txBody>
      </p:sp>
    </p:spTree>
    <p:extLst>
      <p:ext uri="{BB962C8B-B14F-4D97-AF65-F5344CB8AC3E}">
        <p14:creationId xmlns:p14="http://schemas.microsoft.com/office/powerpoint/2010/main" val="2228710530"/>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6967B83D-5E62-9C6E-D366-8863F4526BDE}"/>
              </a:ext>
            </a:extLst>
          </p:cNvPr>
          <p:cNvGraphicFramePr>
            <a:graphicFrameLocks noGrp="1"/>
          </p:cNvGraphicFramePr>
          <p:nvPr>
            <p:extLst>
              <p:ext uri="{D42A27DB-BD31-4B8C-83A1-F6EECF244321}">
                <p14:modId xmlns:p14="http://schemas.microsoft.com/office/powerpoint/2010/main" val="2757705340"/>
              </p:ext>
            </p:extLst>
          </p:nvPr>
        </p:nvGraphicFramePr>
        <p:xfrm>
          <a:off x="2755901" y="4944532"/>
          <a:ext cx="19253199" cy="8209846"/>
        </p:xfrm>
        <a:graphic>
          <a:graphicData uri="http://schemas.openxmlformats.org/drawingml/2006/table">
            <a:tbl>
              <a:tblPr firstRow="1" bandRow="1">
                <a:tableStyleId>{5940675A-B579-460E-94D1-54222C63F5DA}</a:tableStyleId>
              </a:tblPr>
              <a:tblGrid>
                <a:gridCol w="1524000">
                  <a:extLst>
                    <a:ext uri="{9D8B030D-6E8A-4147-A177-3AD203B41FA5}">
                      <a16:colId xmlns:a16="http://schemas.microsoft.com/office/drawing/2014/main" val="2295081335"/>
                    </a:ext>
                  </a:extLst>
                </a:gridCol>
                <a:gridCol w="9144000">
                  <a:extLst>
                    <a:ext uri="{9D8B030D-6E8A-4147-A177-3AD203B41FA5}">
                      <a16:colId xmlns:a16="http://schemas.microsoft.com/office/drawing/2014/main" val="642409031"/>
                    </a:ext>
                  </a:extLst>
                </a:gridCol>
                <a:gridCol w="8585199">
                  <a:extLst>
                    <a:ext uri="{9D8B030D-6E8A-4147-A177-3AD203B41FA5}">
                      <a16:colId xmlns:a16="http://schemas.microsoft.com/office/drawing/2014/main" val="2427989913"/>
                    </a:ext>
                  </a:extLst>
                </a:gridCol>
              </a:tblGrid>
              <a:tr h="1430868">
                <a:tc>
                  <a:txBody>
                    <a:bodyPr/>
                    <a:lstStyle/>
                    <a:p>
                      <a:endParaRPr lang="en-US" sz="66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0" b="1" dirty="0"/>
                        <a:t>Good</a:t>
                      </a:r>
                      <a:endParaRPr lang="en-US" sz="6600" b="1" dirty="0"/>
                    </a:p>
                  </a:txBody>
                  <a:tcPr>
                    <a:lnL w="12700" cap="flat" cmpd="sng" algn="ctr">
                      <a:solidFill>
                        <a:schemeClr val="tx1"/>
                      </a:solidFill>
                      <a:prstDash val="solid"/>
                      <a:round/>
                      <a:headEnd type="none" w="med" len="med"/>
                      <a:tailEnd type="none" w="med" len="med"/>
                    </a:lnL>
                  </a:tcPr>
                </a:tc>
                <a:tc>
                  <a:txBody>
                    <a:bodyPr/>
                    <a:lstStyle/>
                    <a:p>
                      <a:r>
                        <a:rPr lang="en-US" sz="8000" b="1" dirty="0"/>
                        <a:t>Bad</a:t>
                      </a:r>
                      <a:endParaRPr lang="en-US" sz="6600" b="1" dirty="0"/>
                    </a:p>
                  </a:txBody>
                  <a:tcPr/>
                </a:tc>
                <a:extLst>
                  <a:ext uri="{0D108BD9-81ED-4DB2-BD59-A6C34878D82A}">
                    <a16:rowId xmlns:a16="http://schemas.microsoft.com/office/drawing/2014/main" val="2849016421"/>
                  </a:ext>
                </a:extLst>
              </a:tr>
              <a:tr h="3389489">
                <a:tc>
                  <a:txBody>
                    <a:bodyPr/>
                    <a:lstStyle/>
                    <a:p>
                      <a:r>
                        <a:rPr lang="en-US" sz="8000" b="1" dirty="0"/>
                        <a:t>Good</a:t>
                      </a:r>
                      <a:endParaRPr lang="en-US" sz="6600" b="1" dirty="0"/>
                    </a:p>
                  </a:txBody>
                  <a:tcPr vert="vert270">
                    <a:lnT w="12700" cap="flat" cmpd="sng" algn="ctr">
                      <a:solidFill>
                        <a:schemeClr val="tx1"/>
                      </a:solidFill>
                      <a:prstDash val="solid"/>
                      <a:round/>
                      <a:headEnd type="none" w="med" len="med"/>
                      <a:tailEnd type="none" w="med" len="med"/>
                    </a:lnT>
                  </a:tcPr>
                </a:tc>
                <a:tc>
                  <a:txBody>
                    <a:bodyPr/>
                    <a:lstStyle/>
                    <a:p>
                      <a:endParaRPr lang="en-US" sz="6600" dirty="0"/>
                    </a:p>
                  </a:txBody>
                  <a:tcPr anchor="ctr"/>
                </a:tc>
                <a:tc>
                  <a:txBody>
                    <a:bodyPr/>
                    <a:lstStyle/>
                    <a:p>
                      <a:endParaRPr lang="en-US" sz="6600" dirty="0"/>
                    </a:p>
                  </a:txBody>
                  <a:tcPr anchor="ctr"/>
                </a:tc>
                <a:extLst>
                  <a:ext uri="{0D108BD9-81ED-4DB2-BD59-A6C34878D82A}">
                    <a16:rowId xmlns:a16="http://schemas.microsoft.com/office/drawing/2014/main" val="1737446351"/>
                  </a:ext>
                </a:extLst>
              </a:tr>
              <a:tr h="3389489">
                <a:tc>
                  <a:txBody>
                    <a:bodyPr/>
                    <a:lstStyle/>
                    <a:p>
                      <a:r>
                        <a:rPr lang="en-US" sz="8000" b="1" dirty="0"/>
                        <a:t>Bad</a:t>
                      </a:r>
                      <a:endParaRPr lang="en-US" sz="6600" b="1" dirty="0"/>
                    </a:p>
                  </a:txBody>
                  <a:tcPr vert="vert270"/>
                </a:tc>
                <a:tc>
                  <a:txBody>
                    <a:bodyPr/>
                    <a:lstStyle/>
                    <a:p>
                      <a:endParaRPr lang="en-US" sz="6600" dirty="0"/>
                    </a:p>
                  </a:txBody>
                  <a:tcPr anchor="ctr"/>
                </a:tc>
                <a:tc>
                  <a:txBody>
                    <a:bodyPr/>
                    <a:lstStyle/>
                    <a:p>
                      <a:endParaRPr lang="en-US" sz="6600" dirty="0"/>
                    </a:p>
                  </a:txBody>
                  <a:tcPr anchor="ctr"/>
                </a:tc>
                <a:extLst>
                  <a:ext uri="{0D108BD9-81ED-4DB2-BD59-A6C34878D82A}">
                    <a16:rowId xmlns:a16="http://schemas.microsoft.com/office/drawing/2014/main" val="2571236859"/>
                  </a:ext>
                </a:extLst>
              </a:tr>
            </a:tbl>
          </a:graphicData>
        </a:graphic>
      </p:graphicFrame>
      <p:sp>
        <p:nvSpPr>
          <p:cNvPr id="5" name="Title 4">
            <a:extLst>
              <a:ext uri="{FF2B5EF4-FFF2-40B4-BE49-F238E27FC236}">
                <a16:creationId xmlns:a16="http://schemas.microsoft.com/office/drawing/2014/main" id="{2E9B3744-08C2-FF87-97E9-CC75A8A057D4}"/>
              </a:ext>
            </a:extLst>
          </p:cNvPr>
          <p:cNvSpPr>
            <a:spLocks noGrp="1"/>
          </p:cNvSpPr>
          <p:nvPr>
            <p:ph type="title"/>
          </p:nvPr>
        </p:nvSpPr>
        <p:spPr/>
        <p:txBody>
          <a:bodyPr/>
          <a:lstStyle/>
          <a:p>
            <a:r>
              <a:rPr lang="en-US" dirty="0"/>
              <a:t>A Typology of Sin</a:t>
            </a:r>
          </a:p>
        </p:txBody>
      </p:sp>
      <p:sp>
        <p:nvSpPr>
          <p:cNvPr id="7" name="TextBox 6">
            <a:extLst>
              <a:ext uri="{FF2B5EF4-FFF2-40B4-BE49-F238E27FC236}">
                <a16:creationId xmlns:a16="http://schemas.microsoft.com/office/drawing/2014/main" id="{04298C49-CEAB-B1F6-2C74-A12085A3E8BA}"/>
              </a:ext>
            </a:extLst>
          </p:cNvPr>
          <p:cNvSpPr txBox="1"/>
          <p:nvPr/>
        </p:nvSpPr>
        <p:spPr>
          <a:xfrm>
            <a:off x="11483592" y="3500694"/>
            <a:ext cx="3855223" cy="14568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US" sz="8800" b="1" i="1" dirty="0">
                <a:latin typeface="+mj-lt"/>
              </a:rPr>
              <a:t>Actions</a:t>
            </a:r>
            <a:endParaRPr kumimoji="0" lang="en-US" sz="7200" b="1" i="1" u="none" strike="noStrike" cap="none" spc="0" normalizeH="0" baseline="0" dirty="0">
              <a:ln>
                <a:noFill/>
              </a:ln>
              <a:solidFill>
                <a:srgbClr val="FFFFFF"/>
              </a:solidFill>
              <a:effectLst/>
              <a:uFillTx/>
              <a:latin typeface="+mj-lt"/>
              <a:ea typeface="Avenir Next"/>
              <a:cs typeface="Avenir Next"/>
              <a:sym typeface="Avenir Next"/>
            </a:endParaRPr>
          </a:p>
        </p:txBody>
      </p:sp>
      <p:sp>
        <p:nvSpPr>
          <p:cNvPr id="8" name="TextBox 7">
            <a:extLst>
              <a:ext uri="{FF2B5EF4-FFF2-40B4-BE49-F238E27FC236}">
                <a16:creationId xmlns:a16="http://schemas.microsoft.com/office/drawing/2014/main" id="{BC511D5B-1ABF-81C6-0B2B-A4B6DC6FAF88}"/>
              </a:ext>
            </a:extLst>
          </p:cNvPr>
          <p:cNvSpPr txBox="1"/>
          <p:nvPr/>
        </p:nvSpPr>
        <p:spPr>
          <a:xfrm rot="16200000">
            <a:off x="-818438" y="8847396"/>
            <a:ext cx="5176097" cy="14568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US" sz="8800" b="1" i="1" dirty="0">
                <a:latin typeface="+mj-lt"/>
              </a:rPr>
              <a:t>Intentions</a:t>
            </a:r>
            <a:endParaRPr lang="en-US" sz="7200" b="1" i="1" dirty="0">
              <a:latin typeface="+mj-lt"/>
            </a:endParaRPr>
          </a:p>
        </p:txBody>
      </p:sp>
      <p:sp>
        <p:nvSpPr>
          <p:cNvPr id="9" name="TextBox 8">
            <a:extLst>
              <a:ext uri="{FF2B5EF4-FFF2-40B4-BE49-F238E27FC236}">
                <a16:creationId xmlns:a16="http://schemas.microsoft.com/office/drawing/2014/main" id="{6EE6E4E0-B0BD-0D44-0D3C-E6E5944772FA}"/>
              </a:ext>
            </a:extLst>
          </p:cNvPr>
          <p:cNvSpPr txBox="1"/>
          <p:nvPr/>
        </p:nvSpPr>
        <p:spPr>
          <a:xfrm>
            <a:off x="4842500" y="7312361"/>
            <a:ext cx="7587013" cy="14568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US" sz="8800" dirty="0"/>
              <a:t>Righteousness</a:t>
            </a:r>
            <a:endParaRPr kumimoji="0" lang="en-US" sz="5800" b="0" i="0" u="none" strike="noStrike" cap="none" spc="0" normalizeH="0" baseline="0" dirty="0">
              <a:ln>
                <a:noFill/>
              </a:ln>
              <a:solidFill>
                <a:srgbClr val="FFFFFF"/>
              </a:solidFill>
              <a:effectLst/>
              <a:uFillTx/>
              <a:ea typeface="Avenir Next"/>
              <a:cs typeface="Avenir Next"/>
              <a:sym typeface="Avenir Next"/>
            </a:endParaRPr>
          </a:p>
        </p:txBody>
      </p:sp>
      <p:sp>
        <p:nvSpPr>
          <p:cNvPr id="10" name="TextBox 9">
            <a:extLst>
              <a:ext uri="{FF2B5EF4-FFF2-40B4-BE49-F238E27FC236}">
                <a16:creationId xmlns:a16="http://schemas.microsoft.com/office/drawing/2014/main" id="{621BF4E9-589B-C1F5-DCAD-5148915D0BED}"/>
              </a:ext>
            </a:extLst>
          </p:cNvPr>
          <p:cNvSpPr txBox="1"/>
          <p:nvPr/>
        </p:nvSpPr>
        <p:spPr>
          <a:xfrm>
            <a:off x="6048756" y="10880003"/>
            <a:ext cx="5174493" cy="14568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8800" b="0" i="0" u="none" strike="noStrike" cap="none" spc="0" normalizeH="0" baseline="0" dirty="0">
                <a:ln>
                  <a:noFill/>
                </a:ln>
                <a:solidFill>
                  <a:srgbClr val="FFFFFF"/>
                </a:solidFill>
                <a:effectLst/>
                <a:uFillTx/>
                <a:ea typeface="Avenir Next"/>
                <a:cs typeface="Avenir Next"/>
                <a:sym typeface="Avenir Next"/>
              </a:rPr>
              <a:t>Hypocrisy</a:t>
            </a:r>
            <a:endParaRPr kumimoji="0" lang="en-US" sz="5800" b="0" i="0" u="none" strike="noStrike" cap="none" spc="0" normalizeH="0" baseline="0" dirty="0">
              <a:ln>
                <a:noFill/>
              </a:ln>
              <a:solidFill>
                <a:srgbClr val="FFFFFF"/>
              </a:solidFill>
              <a:effectLst/>
              <a:uFillTx/>
              <a:ea typeface="Avenir Next"/>
              <a:cs typeface="Avenir Next"/>
              <a:sym typeface="Avenir Next"/>
            </a:endParaRPr>
          </a:p>
        </p:txBody>
      </p:sp>
      <p:sp>
        <p:nvSpPr>
          <p:cNvPr id="11" name="TextBox 10">
            <a:extLst>
              <a:ext uri="{FF2B5EF4-FFF2-40B4-BE49-F238E27FC236}">
                <a16:creationId xmlns:a16="http://schemas.microsoft.com/office/drawing/2014/main" id="{F12E3BB3-0C5F-92D5-AF19-F01C0C91DC47}"/>
              </a:ext>
            </a:extLst>
          </p:cNvPr>
          <p:cNvSpPr txBox="1"/>
          <p:nvPr/>
        </p:nvSpPr>
        <p:spPr>
          <a:xfrm>
            <a:off x="15014213" y="7343931"/>
            <a:ext cx="5328382" cy="14568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8800" b="0" i="0" u="none" strike="noStrike" cap="none" spc="0" normalizeH="0" baseline="0" dirty="0">
                <a:ln>
                  <a:noFill/>
                </a:ln>
                <a:solidFill>
                  <a:srgbClr val="FFFFFF"/>
                </a:solidFill>
                <a:effectLst/>
                <a:uFillTx/>
                <a:ea typeface="Avenir Next"/>
                <a:cs typeface="Avenir Next"/>
                <a:sym typeface="Avenir Next"/>
              </a:rPr>
              <a:t>Weakness</a:t>
            </a:r>
            <a:endParaRPr kumimoji="0" lang="en-US" sz="5800" b="0" i="0" u="none" strike="noStrike" cap="none" spc="0" normalizeH="0" baseline="0" dirty="0">
              <a:ln>
                <a:noFill/>
              </a:ln>
              <a:solidFill>
                <a:srgbClr val="FFFFFF"/>
              </a:solidFill>
              <a:effectLst/>
              <a:uFillTx/>
              <a:ea typeface="Avenir Next"/>
              <a:cs typeface="Avenir Next"/>
              <a:sym typeface="Avenir Next"/>
            </a:endParaRPr>
          </a:p>
        </p:txBody>
      </p:sp>
      <p:sp>
        <p:nvSpPr>
          <p:cNvPr id="12" name="TextBox 11">
            <a:extLst>
              <a:ext uri="{FF2B5EF4-FFF2-40B4-BE49-F238E27FC236}">
                <a16:creationId xmlns:a16="http://schemas.microsoft.com/office/drawing/2014/main" id="{C8691BF2-66C6-E9D4-3C6F-60A26CA2487D}"/>
              </a:ext>
            </a:extLst>
          </p:cNvPr>
          <p:cNvSpPr txBox="1"/>
          <p:nvPr/>
        </p:nvSpPr>
        <p:spPr>
          <a:xfrm>
            <a:off x="15211384" y="10880003"/>
            <a:ext cx="4983737" cy="14568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8800" b="0" i="0" u="none" strike="noStrike" cap="none" spc="0" normalizeH="0" baseline="0" dirty="0">
                <a:ln>
                  <a:noFill/>
                </a:ln>
                <a:solidFill>
                  <a:srgbClr val="FFFFFF"/>
                </a:solidFill>
                <a:effectLst/>
                <a:uFillTx/>
                <a:ea typeface="Avenir Next"/>
                <a:cs typeface="Avenir Next"/>
                <a:sym typeface="Avenir Next"/>
              </a:rPr>
              <a:t>Rebellion</a:t>
            </a:r>
            <a:endParaRPr kumimoji="0" lang="en-US" sz="5800" b="0" i="0" u="none" strike="noStrike" cap="none" spc="0" normalizeH="0" baseline="0" dirty="0">
              <a:ln>
                <a:noFill/>
              </a:ln>
              <a:solidFill>
                <a:srgbClr val="FFFFFF"/>
              </a:solidFill>
              <a:effectLst/>
              <a:uFillTx/>
              <a:ea typeface="Avenir Next"/>
              <a:cs typeface="Avenir Next"/>
              <a:sym typeface="Avenir Next"/>
            </a:endParaRPr>
          </a:p>
        </p:txBody>
      </p:sp>
    </p:spTree>
    <p:extLst>
      <p:ext uri="{BB962C8B-B14F-4D97-AF65-F5344CB8AC3E}">
        <p14:creationId xmlns:p14="http://schemas.microsoft.com/office/powerpoint/2010/main" val="2817016051"/>
      </p:ext>
    </p:extLst>
  </p:cSld>
  <p:clrMapOvr>
    <a:overrideClrMapping bg1="dk1" tx1="lt1" bg2="dk2" tx2="lt2" accent1="accent1" accent2="accent2" accent3="accent3" accent4="accent4" accent5="accent5" accent6="accent6" hlink="hlink" folHlink="folHlink"/>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A6D8F-CBCE-5957-92E1-57902536B14A}"/>
              </a:ext>
            </a:extLst>
          </p:cNvPr>
          <p:cNvSpPr>
            <a:spLocks noGrp="1"/>
          </p:cNvSpPr>
          <p:nvPr>
            <p:ph type="title"/>
          </p:nvPr>
        </p:nvSpPr>
        <p:spPr/>
        <p:txBody>
          <a:bodyPr/>
          <a:lstStyle/>
          <a:p>
            <a:r>
              <a:rPr lang="en-US" dirty="0"/>
              <a:t>Rebellion</a:t>
            </a:r>
          </a:p>
        </p:txBody>
      </p:sp>
    </p:spTree>
    <p:extLst>
      <p:ext uri="{BB962C8B-B14F-4D97-AF65-F5344CB8AC3E}">
        <p14:creationId xmlns:p14="http://schemas.microsoft.com/office/powerpoint/2010/main" val="473251201"/>
      </p:ext>
    </p:extLst>
  </p:cSld>
  <p:clrMapOvr>
    <a:overrideClrMapping bg1="dk1" tx1="lt1" bg2="dk2" tx2="lt2" accent1="accent1" accent2="accent2" accent3="accent3" accent4="accent4" accent5="accent5" accent6="accent6" hlink="hlink" folHlink="folHlink"/>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961E0-223C-8FFC-06D7-7DEBD8B426D0}"/>
              </a:ext>
            </a:extLst>
          </p:cNvPr>
          <p:cNvSpPr>
            <a:spLocks noGrp="1"/>
          </p:cNvSpPr>
          <p:nvPr>
            <p:ph type="title"/>
          </p:nvPr>
        </p:nvSpPr>
        <p:spPr/>
        <p:txBody>
          <a:bodyPr>
            <a:normAutofit fontScale="90000"/>
          </a:bodyPr>
          <a:lstStyle/>
          <a:p>
            <a:r>
              <a:rPr lang="en-US" dirty="0"/>
              <a:t>Two Types (Elder Christofferson)</a:t>
            </a:r>
          </a:p>
        </p:txBody>
      </p:sp>
      <p:sp>
        <p:nvSpPr>
          <p:cNvPr id="3" name="Text Placeholder 2">
            <a:extLst>
              <a:ext uri="{FF2B5EF4-FFF2-40B4-BE49-F238E27FC236}">
                <a16:creationId xmlns:a16="http://schemas.microsoft.com/office/drawing/2014/main" id="{91E77260-2879-A80D-B374-36DF81C239AD}"/>
              </a:ext>
            </a:extLst>
          </p:cNvPr>
          <p:cNvSpPr>
            <a:spLocks noGrp="1"/>
          </p:cNvSpPr>
          <p:nvPr>
            <p:ph type="body" idx="1"/>
          </p:nvPr>
        </p:nvSpPr>
        <p:spPr/>
        <p:txBody>
          <a:bodyPr anchor="t">
            <a:normAutofit lnSpcReduction="10000"/>
          </a:bodyPr>
          <a:lstStyle/>
          <a:p>
            <a:pPr marL="317500" indent="0">
              <a:buNone/>
            </a:pPr>
            <a:r>
              <a:rPr lang="en-US" dirty="0"/>
              <a:t>ACTIVE</a:t>
            </a:r>
          </a:p>
          <a:p>
            <a:r>
              <a:rPr lang="en-US" dirty="0"/>
              <a:t>Open opposition to God, His prophets, or local leaders. Fighting and seeking to tear down the church</a:t>
            </a:r>
          </a:p>
          <a:p>
            <a:pPr marL="317500" indent="0">
              <a:buNone/>
            </a:pPr>
            <a:r>
              <a:rPr lang="en-US" dirty="0"/>
              <a:t>PASSIVE</a:t>
            </a:r>
          </a:p>
          <a:p>
            <a:r>
              <a:rPr lang="en-US" dirty="0"/>
              <a:t>“I don’t need God and I don’t have to repent”  </a:t>
            </a:r>
          </a:p>
          <a:p>
            <a:pPr marL="317500" indent="0">
              <a:buNone/>
            </a:pPr>
            <a:r>
              <a:rPr lang="en-US" dirty="0"/>
              <a:t>   - Elder J. Devn Cornish</a:t>
            </a:r>
          </a:p>
          <a:p>
            <a:r>
              <a:rPr lang="en-US" dirty="0"/>
              <a:t>“Quiet quitting”</a:t>
            </a:r>
          </a:p>
          <a:p>
            <a:pPr marL="317500" indent="0">
              <a:buNone/>
            </a:pPr>
            <a:endParaRPr lang="en-US" dirty="0"/>
          </a:p>
          <a:p>
            <a:pPr marL="317500" indent="0">
              <a:buNone/>
            </a:pPr>
            <a:endParaRPr lang="en-US" dirty="0"/>
          </a:p>
        </p:txBody>
      </p:sp>
    </p:spTree>
    <p:extLst>
      <p:ext uri="{BB962C8B-B14F-4D97-AF65-F5344CB8AC3E}">
        <p14:creationId xmlns:p14="http://schemas.microsoft.com/office/powerpoint/2010/main" val="985483838"/>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28E20-4367-ACEB-63F2-517EF99DDB8E}"/>
              </a:ext>
            </a:extLst>
          </p:cNvPr>
          <p:cNvSpPr>
            <a:spLocks noGrp="1"/>
          </p:cNvSpPr>
          <p:nvPr>
            <p:ph type="title"/>
          </p:nvPr>
        </p:nvSpPr>
        <p:spPr/>
        <p:txBody>
          <a:bodyPr/>
          <a:lstStyle/>
          <a:p>
            <a:r>
              <a:rPr lang="en-US" dirty="0"/>
              <a:t>Mortal Consequences</a:t>
            </a:r>
          </a:p>
        </p:txBody>
      </p:sp>
      <p:sp>
        <p:nvSpPr>
          <p:cNvPr id="3" name="Text Placeholder 2">
            <a:extLst>
              <a:ext uri="{FF2B5EF4-FFF2-40B4-BE49-F238E27FC236}">
                <a16:creationId xmlns:a16="http://schemas.microsoft.com/office/drawing/2014/main" id="{B68B05CA-B8D8-9C64-200A-B4BB613339DB}"/>
              </a:ext>
            </a:extLst>
          </p:cNvPr>
          <p:cNvSpPr>
            <a:spLocks noGrp="1"/>
          </p:cNvSpPr>
          <p:nvPr>
            <p:ph type="body" idx="1"/>
          </p:nvPr>
        </p:nvSpPr>
        <p:spPr>
          <a:xfrm>
            <a:off x="2126343" y="3354614"/>
            <a:ext cx="19621500" cy="8815614"/>
          </a:xfrm>
        </p:spPr>
        <p:txBody>
          <a:bodyPr>
            <a:normAutofit/>
          </a:bodyPr>
          <a:lstStyle/>
          <a:p>
            <a:pPr marL="317500" indent="0">
              <a:buNone/>
            </a:pPr>
            <a:r>
              <a:rPr lang="en-US" dirty="0">
                <a:solidFill>
                  <a:schemeClr val="accent1">
                    <a:lumMod val="40000"/>
                    <a:lumOff val="60000"/>
                  </a:schemeClr>
                </a:solidFill>
              </a:rPr>
              <a:t>Numbers 16:</a:t>
            </a:r>
            <a:r>
              <a:rPr lang="en-US" dirty="0"/>
              <a:t> Korah and his company who rebelled against Moses and Aaron and were swallowed in the earth. </a:t>
            </a:r>
          </a:p>
          <a:p>
            <a:pPr marL="317500" indent="0">
              <a:buNone/>
            </a:pPr>
            <a:r>
              <a:rPr lang="en-US" dirty="0">
                <a:solidFill>
                  <a:schemeClr val="accent1">
                    <a:lumMod val="40000"/>
                    <a:lumOff val="60000"/>
                  </a:schemeClr>
                </a:solidFill>
              </a:rPr>
              <a:t>Laman and Lemuel: </a:t>
            </a:r>
            <a:r>
              <a:rPr lang="en-US" dirty="0"/>
              <a:t>“Inasmuch as thy brethren shall rebel against </a:t>
            </a:r>
            <a:r>
              <a:rPr lang="en-US" i="1" dirty="0"/>
              <a:t>thee</a:t>
            </a:r>
            <a:r>
              <a:rPr lang="en-US" dirty="0"/>
              <a:t>, they shall be cut off from the presence of the Lord” and “in that day that they shall rebel against </a:t>
            </a:r>
            <a:r>
              <a:rPr lang="en-US" i="1" dirty="0"/>
              <a:t>me</a:t>
            </a:r>
            <a:r>
              <a:rPr lang="en-US" dirty="0"/>
              <a:t>, I will curse them even with a sore curse” (1 Nephi 2:21,23, emphasis added). </a:t>
            </a:r>
          </a:p>
        </p:txBody>
      </p:sp>
    </p:spTree>
    <p:extLst>
      <p:ext uri="{BB962C8B-B14F-4D97-AF65-F5344CB8AC3E}">
        <p14:creationId xmlns:p14="http://schemas.microsoft.com/office/powerpoint/2010/main" val="84252932"/>
      </p:ext>
    </p:extLst>
  </p:cSld>
  <p:clrMapOvr>
    <a:overrideClrMapping bg1="dk1" tx1="lt1" bg2="dk2" tx2="lt2" accent1="accent1" accent2="accent2" accent3="accent3" accent4="accent4" accent5="accent5" accent6="accent6" hlink="hlink" folHlink="folHlink"/>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665CD-6B45-EC76-2C8A-C0E7B7BF2E37}"/>
              </a:ext>
            </a:extLst>
          </p:cNvPr>
          <p:cNvSpPr>
            <a:spLocks noGrp="1"/>
          </p:cNvSpPr>
          <p:nvPr>
            <p:ph type="title"/>
          </p:nvPr>
        </p:nvSpPr>
        <p:spPr/>
        <p:txBody>
          <a:bodyPr/>
          <a:lstStyle/>
          <a:p>
            <a:r>
              <a:rPr lang="en-US" dirty="0"/>
              <a:t>Eternal Consequences</a:t>
            </a:r>
          </a:p>
        </p:txBody>
      </p:sp>
      <p:sp>
        <p:nvSpPr>
          <p:cNvPr id="3" name="Text Placeholder 2">
            <a:extLst>
              <a:ext uri="{FF2B5EF4-FFF2-40B4-BE49-F238E27FC236}">
                <a16:creationId xmlns:a16="http://schemas.microsoft.com/office/drawing/2014/main" id="{2959EB99-5FF0-8DB0-FB16-BBBC384A7E64}"/>
              </a:ext>
            </a:extLst>
          </p:cNvPr>
          <p:cNvSpPr>
            <a:spLocks noGrp="1"/>
          </p:cNvSpPr>
          <p:nvPr>
            <p:ph type="body" idx="1"/>
          </p:nvPr>
        </p:nvSpPr>
        <p:spPr/>
        <p:txBody>
          <a:bodyPr>
            <a:normAutofit fontScale="92500" lnSpcReduction="20000"/>
          </a:bodyPr>
          <a:lstStyle/>
          <a:p>
            <a:pPr marL="317500" indent="0">
              <a:buNone/>
            </a:pPr>
            <a:r>
              <a:rPr lang="en-US" dirty="0" err="1">
                <a:solidFill>
                  <a:schemeClr val="accent1">
                    <a:lumMod val="40000"/>
                    <a:lumOff val="60000"/>
                  </a:schemeClr>
                </a:solidFill>
              </a:rPr>
              <a:t>Abinidi</a:t>
            </a:r>
            <a:r>
              <a:rPr lang="en-US" dirty="0">
                <a:solidFill>
                  <a:schemeClr val="accent1">
                    <a:lumMod val="40000"/>
                    <a:lumOff val="60000"/>
                  </a:schemeClr>
                </a:solidFill>
              </a:rPr>
              <a:t>: </a:t>
            </a:r>
            <a:r>
              <a:rPr lang="en-US" dirty="0"/>
              <a:t>“</a:t>
            </a:r>
            <a:r>
              <a:rPr lang="en-US" i="1" dirty="0"/>
              <a:t>The Lord </a:t>
            </a:r>
            <a:r>
              <a:rPr lang="en-US" i="1" dirty="0" err="1"/>
              <a:t>redeemeth</a:t>
            </a:r>
            <a:r>
              <a:rPr lang="en-US" i="1" dirty="0"/>
              <a:t> none such that rebel against him and die in their sins” and those who “have willfully rebelled against God, that have known the commandments of God, and would not keep them, these are they that have no part in the first resurrection.” (Mosiah 15:26). </a:t>
            </a:r>
          </a:p>
          <a:p>
            <a:pPr marL="317500" indent="0">
              <a:buNone/>
            </a:pPr>
            <a:r>
              <a:rPr lang="en-US" dirty="0">
                <a:solidFill>
                  <a:schemeClr val="accent1">
                    <a:lumMod val="40000"/>
                    <a:lumOff val="60000"/>
                  </a:schemeClr>
                </a:solidFill>
              </a:rPr>
              <a:t>Joseph Fielding Smith: </a:t>
            </a:r>
            <a:r>
              <a:rPr lang="en-US" dirty="0"/>
              <a:t>“</a:t>
            </a:r>
            <a:r>
              <a:rPr lang="en-US" i="1" dirty="0"/>
              <a:t>Even the wicked of the earth …after they have paid the price of their sinning — for they must suffer the excruciating torment which sin will bring — shall at last come forth from the prison house, repentant and willing to bow the knee and acknowledge Christ, to receive some influence of the Spirit of God in the telestial kingdom.</a:t>
            </a:r>
            <a:endParaRPr lang="en-US" dirty="0"/>
          </a:p>
        </p:txBody>
      </p:sp>
    </p:spTree>
    <p:extLst>
      <p:ext uri="{BB962C8B-B14F-4D97-AF65-F5344CB8AC3E}">
        <p14:creationId xmlns:p14="http://schemas.microsoft.com/office/powerpoint/2010/main" val="1153145890"/>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2C565-628B-EFB4-A99A-A98010147E1D}"/>
              </a:ext>
            </a:extLst>
          </p:cNvPr>
          <p:cNvSpPr>
            <a:spLocks noGrp="1"/>
          </p:cNvSpPr>
          <p:nvPr>
            <p:ph type="title"/>
          </p:nvPr>
        </p:nvSpPr>
        <p:spPr/>
        <p:txBody>
          <a:bodyPr/>
          <a:lstStyle/>
          <a:p>
            <a:r>
              <a:rPr lang="en-US" dirty="0"/>
              <a:t>Sons of Perdition</a:t>
            </a:r>
          </a:p>
        </p:txBody>
      </p:sp>
      <p:sp>
        <p:nvSpPr>
          <p:cNvPr id="3" name="Text Placeholder 2">
            <a:extLst>
              <a:ext uri="{FF2B5EF4-FFF2-40B4-BE49-F238E27FC236}">
                <a16:creationId xmlns:a16="http://schemas.microsoft.com/office/drawing/2014/main" id="{6423B4F6-D785-D97B-6B59-524FB18D3392}"/>
              </a:ext>
            </a:extLst>
          </p:cNvPr>
          <p:cNvSpPr>
            <a:spLocks noGrp="1"/>
          </p:cNvSpPr>
          <p:nvPr>
            <p:ph type="body" idx="1"/>
          </p:nvPr>
        </p:nvSpPr>
        <p:spPr>
          <a:xfrm>
            <a:off x="2387600" y="3898900"/>
            <a:ext cx="19621500" cy="8864600"/>
          </a:xfrm>
        </p:spPr>
        <p:txBody>
          <a:bodyPr anchor="t">
            <a:normAutofit lnSpcReduction="10000"/>
          </a:bodyPr>
          <a:lstStyle/>
          <a:p>
            <a:pPr marL="317500" indent="0">
              <a:buNone/>
            </a:pPr>
            <a:r>
              <a:rPr lang="en-US" sz="7200" dirty="0"/>
              <a:t>Those “who have known the power of God in this mortal life and then, having full knowledge of the power and purposes of God, rebel against him, putting Jesus Christ to open shame.” </a:t>
            </a:r>
            <a:r>
              <a:rPr lang="en-US" dirty="0"/>
              <a:t>(Joseph Fielding Smith, see also Hebrews 6:4-6)</a:t>
            </a:r>
          </a:p>
          <a:p>
            <a:pPr marL="317500" indent="0">
              <a:buNone/>
            </a:pPr>
            <a:r>
              <a:rPr lang="en-US" sz="7200" dirty="0">
                <a:solidFill>
                  <a:schemeClr val="accent1">
                    <a:lumMod val="40000"/>
                    <a:lumOff val="60000"/>
                  </a:schemeClr>
                </a:solidFill>
              </a:rPr>
              <a:t>So rare, it’s not even worth consideration </a:t>
            </a:r>
          </a:p>
          <a:p>
            <a:pPr marL="317500" indent="0">
              <a:buNone/>
            </a:pPr>
            <a:r>
              <a:rPr lang="en-US" dirty="0"/>
              <a:t>(President Oaks, October 2023 general conference)</a:t>
            </a:r>
            <a:endParaRPr lang="en-US" sz="7200" dirty="0"/>
          </a:p>
        </p:txBody>
      </p:sp>
    </p:spTree>
    <p:extLst>
      <p:ext uri="{BB962C8B-B14F-4D97-AF65-F5344CB8AC3E}">
        <p14:creationId xmlns:p14="http://schemas.microsoft.com/office/powerpoint/2010/main" val="3524775803"/>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D2710-2A4C-1211-F3F5-C3EA7CE9EBD6}"/>
              </a:ext>
            </a:extLst>
          </p:cNvPr>
          <p:cNvSpPr>
            <a:spLocks noGrp="1"/>
          </p:cNvSpPr>
          <p:nvPr>
            <p:ph type="title"/>
          </p:nvPr>
        </p:nvSpPr>
        <p:spPr/>
        <p:txBody>
          <a:bodyPr/>
          <a:lstStyle/>
          <a:p>
            <a:r>
              <a:rPr lang="en-US" dirty="0"/>
              <a:t>Hypocrisy</a:t>
            </a:r>
          </a:p>
        </p:txBody>
      </p:sp>
    </p:spTree>
    <p:extLst>
      <p:ext uri="{BB962C8B-B14F-4D97-AF65-F5344CB8AC3E}">
        <p14:creationId xmlns:p14="http://schemas.microsoft.com/office/powerpoint/2010/main" val="3358664860"/>
      </p:ext>
    </p:extLst>
  </p:cSld>
  <p:clrMapOvr>
    <a:overrideClrMapping bg1="dk1" tx1="lt1" bg2="dk2" tx2="lt2" accent1="accent1" accent2="accent2" accent3="accent3" accent4="accent4" accent5="accent5" accent6="accent6" hlink="hlink" folHlink="folHlink"/>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EBC4C-1F72-1D61-4561-C08ED0EF4616}"/>
              </a:ext>
            </a:extLst>
          </p:cNvPr>
          <p:cNvSpPr>
            <a:spLocks noGrp="1"/>
          </p:cNvSpPr>
          <p:nvPr>
            <p:ph type="title"/>
          </p:nvPr>
        </p:nvSpPr>
        <p:spPr/>
        <p:txBody>
          <a:bodyPr/>
          <a:lstStyle/>
          <a:p>
            <a:r>
              <a:rPr lang="en-US" dirty="0"/>
              <a:t>Levels of Hypocrisy</a:t>
            </a:r>
          </a:p>
        </p:txBody>
      </p:sp>
      <p:sp>
        <p:nvSpPr>
          <p:cNvPr id="3" name="Text Placeholder 2">
            <a:extLst>
              <a:ext uri="{FF2B5EF4-FFF2-40B4-BE49-F238E27FC236}">
                <a16:creationId xmlns:a16="http://schemas.microsoft.com/office/drawing/2014/main" id="{6E0095FE-594C-2BA6-FBEC-10ECCA03FF1C}"/>
              </a:ext>
            </a:extLst>
          </p:cNvPr>
          <p:cNvSpPr>
            <a:spLocks noGrp="1"/>
          </p:cNvSpPr>
          <p:nvPr>
            <p:ph type="body" idx="1"/>
          </p:nvPr>
        </p:nvSpPr>
        <p:spPr>
          <a:xfrm>
            <a:off x="2381250" y="4595586"/>
            <a:ext cx="19621500" cy="8039100"/>
          </a:xfrm>
        </p:spPr>
        <p:txBody>
          <a:bodyPr/>
          <a:lstStyle/>
          <a:p>
            <a:pPr marL="317500" indent="0">
              <a:buNone/>
            </a:pPr>
            <a:r>
              <a:rPr lang="en-US" i="1" dirty="0"/>
              <a:t>Not every one that saith unto me, Lord, Lord, shall enter into the kingdom of heaven; but he that doeth the will of my Father which is in heaven.</a:t>
            </a:r>
            <a:endParaRPr lang="en-US" dirty="0"/>
          </a:p>
          <a:p>
            <a:pPr marL="317500" indent="0">
              <a:buNone/>
            </a:pPr>
            <a:r>
              <a:rPr lang="en-US" i="1" dirty="0"/>
              <a:t>Many will say to me in that day, Lord, Lord, have we not prophesied in thy name? and in thy name have cast out devils? and in thy name done many wonderful works?</a:t>
            </a:r>
            <a:endParaRPr lang="en-US" dirty="0"/>
          </a:p>
          <a:p>
            <a:pPr marL="317500" indent="0">
              <a:buNone/>
            </a:pPr>
            <a:r>
              <a:rPr lang="en-US" i="1" dirty="0"/>
              <a:t>And then will I profess unto them, I never knew you: depart from me, ye that work iniquity. (Matthew 7:21-23)</a:t>
            </a:r>
            <a:endParaRPr lang="en-US" dirty="0"/>
          </a:p>
          <a:p>
            <a:endParaRPr lang="en-US" dirty="0"/>
          </a:p>
        </p:txBody>
      </p:sp>
    </p:spTree>
    <p:extLst>
      <p:ext uri="{BB962C8B-B14F-4D97-AF65-F5344CB8AC3E}">
        <p14:creationId xmlns:p14="http://schemas.microsoft.com/office/powerpoint/2010/main" val="28793927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500" fill="hold"/>
                                        <p:tgtEl>
                                          <p:spTgt spid="3">
                                            <p:txEl>
                                              <p:pRg st="0" end="0"/>
                                            </p:txEl>
                                          </p:spTgt>
                                        </p:tgtEl>
                                        <p:attrNameLst>
                                          <p:attrName>style.color</p:attrName>
                                        </p:attrNameLst>
                                      </p:cBhvr>
                                      <p:to>
                                        <a:srgbClr val="83C2FD"/>
                                      </p:to>
                                    </p:animClr>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nodeType="clickEffect">
                                  <p:stCondLst>
                                    <p:cond delay="0"/>
                                  </p:stCondLst>
                                  <p:childTnLst>
                                    <p:animClr clrSpc="rgb" dir="cw">
                                      <p:cBhvr override="childStyle">
                                        <p:cTn id="10" dur="500" fill="hold"/>
                                        <p:tgtEl>
                                          <p:spTgt spid="3">
                                            <p:txEl>
                                              <p:pRg st="0" end="0"/>
                                            </p:txEl>
                                          </p:spTgt>
                                        </p:tgtEl>
                                        <p:attrNameLst>
                                          <p:attrName>style.color</p:attrName>
                                        </p:attrNameLst>
                                      </p:cBhvr>
                                      <p:to>
                                        <a:schemeClr val="tx1"/>
                                      </p:to>
                                    </p:animClr>
                                  </p:childTnLst>
                                </p:cTn>
                              </p:par>
                              <p:par>
                                <p:cTn id="11" presetID="3" presetClass="emph" presetSubtype="2" fill="hold" nodeType="withEffect">
                                  <p:stCondLst>
                                    <p:cond delay="0"/>
                                  </p:stCondLst>
                                  <p:childTnLst>
                                    <p:animClr clrSpc="rgb" dir="cw">
                                      <p:cBhvr override="childStyle">
                                        <p:cTn id="12" dur="2000" fill="hold"/>
                                        <p:tgtEl>
                                          <p:spTgt spid="3">
                                            <p:txEl>
                                              <p:pRg st="2" end="2"/>
                                            </p:txEl>
                                          </p:spTgt>
                                        </p:tgtEl>
                                        <p:attrNameLst>
                                          <p:attrName>style.color</p:attrName>
                                        </p:attrNameLst>
                                      </p:cBhvr>
                                      <p:to>
                                        <a:srgbClr val="83C2FD"/>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4EC8E-B358-B010-224C-23D73B12640C}"/>
              </a:ext>
            </a:extLst>
          </p:cNvPr>
          <p:cNvSpPr>
            <a:spLocks noGrp="1"/>
          </p:cNvSpPr>
          <p:nvPr>
            <p:ph type="title"/>
          </p:nvPr>
        </p:nvSpPr>
        <p:spPr>
          <a:xfrm>
            <a:off x="1206500" y="431800"/>
            <a:ext cx="11595100" cy="3429000"/>
          </a:xfrm>
        </p:spPr>
        <p:txBody>
          <a:bodyPr>
            <a:normAutofit/>
          </a:bodyPr>
          <a:lstStyle/>
          <a:p>
            <a:r>
              <a:rPr lang="en-US" dirty="0"/>
              <a:t>Consequences  </a:t>
            </a:r>
            <a:r>
              <a:rPr lang="en-US" sz="8800" dirty="0"/>
              <a:t>Matthew 23</a:t>
            </a:r>
            <a:endParaRPr lang="en-US" dirty="0"/>
          </a:p>
        </p:txBody>
      </p:sp>
      <p:sp>
        <p:nvSpPr>
          <p:cNvPr id="3" name="Text Placeholder 2">
            <a:extLst>
              <a:ext uri="{FF2B5EF4-FFF2-40B4-BE49-F238E27FC236}">
                <a16:creationId xmlns:a16="http://schemas.microsoft.com/office/drawing/2014/main" id="{A70207AA-BE5C-B42E-F148-143C0964BE9F}"/>
              </a:ext>
            </a:extLst>
          </p:cNvPr>
          <p:cNvSpPr>
            <a:spLocks noGrp="1"/>
          </p:cNvSpPr>
          <p:nvPr>
            <p:ph type="body" idx="1"/>
          </p:nvPr>
        </p:nvSpPr>
        <p:spPr>
          <a:xfrm>
            <a:off x="1206500" y="4419600"/>
            <a:ext cx="11595100" cy="8039100"/>
          </a:xfrm>
        </p:spPr>
        <p:txBody>
          <a:bodyPr anchor="t">
            <a:normAutofit fontScale="85000" lnSpcReduction="20000"/>
          </a:bodyPr>
          <a:lstStyle/>
          <a:p>
            <a:r>
              <a:rPr lang="en-US" sz="6600" dirty="0"/>
              <a:t>Eight woes </a:t>
            </a:r>
          </a:p>
          <a:p>
            <a:r>
              <a:rPr lang="en-US" sz="6600" dirty="0"/>
              <a:t>House would be left desolate (destruction)</a:t>
            </a:r>
          </a:p>
          <a:p>
            <a:r>
              <a:rPr lang="en-US" sz="6600" dirty="0"/>
              <a:t>“How can ye escape the damnation of hell?</a:t>
            </a:r>
          </a:p>
          <a:p>
            <a:r>
              <a:rPr lang="en-US" sz="6600" dirty="0"/>
              <a:t>Will receive “greater damnation” than ”the publicans and harlots [who] go into the kingdom of God before you”</a:t>
            </a:r>
          </a:p>
        </p:txBody>
      </p:sp>
      <p:pic>
        <p:nvPicPr>
          <p:cNvPr id="4" name="Picture 3" descr="Pharisees, Sadducees, &amp; Resurrection – Emor – May 13 – Jewels of Judaism">
            <a:extLst>
              <a:ext uri="{FF2B5EF4-FFF2-40B4-BE49-F238E27FC236}">
                <a16:creationId xmlns:a16="http://schemas.microsoft.com/office/drawing/2014/main" id="{4EC58765-7C4E-4EA9-DCD8-5E5BBD37F0A0}"/>
              </a:ext>
            </a:extLst>
          </p:cNvPr>
          <p:cNvPicPr>
            <a:picLocks noChangeAspect="1"/>
          </p:cNvPicPr>
          <p:nvPr/>
        </p:nvPicPr>
        <p:blipFill>
          <a:blip r:embed="rId4"/>
          <a:srcRect l="40945" r="8961"/>
          <a:stretch>
            <a:fillRect/>
          </a:stretch>
        </p:blipFill>
        <p:spPr>
          <a:xfrm>
            <a:off x="13258800" y="-241300"/>
            <a:ext cx="13766390" cy="14198600"/>
          </a:xfrm>
          <a:prstGeom prst="rect">
            <a:avLst/>
          </a:prstGeom>
        </p:spPr>
      </p:pic>
    </p:spTree>
    <p:extLst>
      <p:ext uri="{BB962C8B-B14F-4D97-AF65-F5344CB8AC3E}">
        <p14:creationId xmlns:p14="http://schemas.microsoft.com/office/powerpoint/2010/main" val="1936354541"/>
      </p:ext>
    </p:extLst>
  </p:cSld>
  <p:clrMapOvr>
    <a:overrideClrMapping bg1="dk1" tx1="lt1" bg2="dk2" tx2="lt2" accent1="accent1" accent2="accent2" accent3="accent3" accent4="accent4" accent5="accent5" accent6="accent6" hlink="hlink" folHlink="folHlink"/>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040D9-9454-CB74-C3AA-CF8B16262C73}"/>
              </a:ext>
            </a:extLst>
          </p:cNvPr>
          <p:cNvSpPr>
            <a:spLocks noGrp="1"/>
          </p:cNvSpPr>
          <p:nvPr>
            <p:ph type="title"/>
          </p:nvPr>
        </p:nvSpPr>
        <p:spPr/>
        <p:txBody>
          <a:bodyPr/>
          <a:lstStyle/>
          <a:p>
            <a:r>
              <a:rPr lang="en-US" dirty="0"/>
              <a:t>Matthew 7:15, 3 Ne 14:15</a:t>
            </a:r>
          </a:p>
        </p:txBody>
      </p:sp>
      <p:sp>
        <p:nvSpPr>
          <p:cNvPr id="3" name="Text Placeholder 2">
            <a:extLst>
              <a:ext uri="{FF2B5EF4-FFF2-40B4-BE49-F238E27FC236}">
                <a16:creationId xmlns:a16="http://schemas.microsoft.com/office/drawing/2014/main" id="{5FACD5E3-8FDF-3471-108A-BF1A6B820DE8}"/>
              </a:ext>
            </a:extLst>
          </p:cNvPr>
          <p:cNvSpPr>
            <a:spLocks noGrp="1"/>
          </p:cNvSpPr>
          <p:nvPr>
            <p:ph type="body" idx="1"/>
          </p:nvPr>
        </p:nvSpPr>
        <p:spPr/>
        <p:txBody>
          <a:bodyPr/>
          <a:lstStyle/>
          <a:p>
            <a:pPr marL="317500" indent="0">
              <a:buNone/>
            </a:pPr>
            <a:r>
              <a:rPr lang="en-US" sz="7200" dirty="0"/>
              <a:t>15 Beware of false prophets which come to you in sheep’s clothing, but inwardly they are ravening wolves.</a:t>
            </a:r>
          </a:p>
          <a:p>
            <a:pPr marL="317500" indent="0">
              <a:buNone/>
            </a:pPr>
            <a:r>
              <a:rPr lang="en-US" sz="7200" dirty="0"/>
              <a:t>16 Ye shall know them by their fruits. </a:t>
            </a:r>
            <a:br>
              <a:rPr lang="en-US" dirty="0"/>
            </a:br>
            <a:endParaRPr lang="en-US" dirty="0"/>
          </a:p>
        </p:txBody>
      </p:sp>
    </p:spTree>
    <p:extLst>
      <p:ext uri="{BB962C8B-B14F-4D97-AF65-F5344CB8AC3E}">
        <p14:creationId xmlns:p14="http://schemas.microsoft.com/office/powerpoint/2010/main" val="3018972620"/>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F036C-3A84-3CFE-2C39-1B38EC7C5F4A}"/>
              </a:ext>
            </a:extLst>
          </p:cNvPr>
          <p:cNvSpPr>
            <a:spLocks noGrp="1"/>
          </p:cNvSpPr>
          <p:nvPr>
            <p:ph type="title"/>
          </p:nvPr>
        </p:nvSpPr>
        <p:spPr/>
        <p:txBody>
          <a:bodyPr/>
          <a:lstStyle/>
          <a:p>
            <a:r>
              <a:rPr lang="en-US" dirty="0"/>
              <a:t>Luke 12:1-2</a:t>
            </a:r>
          </a:p>
        </p:txBody>
      </p:sp>
      <p:sp>
        <p:nvSpPr>
          <p:cNvPr id="3" name="Text Placeholder 2">
            <a:extLst>
              <a:ext uri="{FF2B5EF4-FFF2-40B4-BE49-F238E27FC236}">
                <a16:creationId xmlns:a16="http://schemas.microsoft.com/office/drawing/2014/main" id="{930DDFEB-BECB-2798-78E2-6912948DDBE6}"/>
              </a:ext>
            </a:extLst>
          </p:cNvPr>
          <p:cNvSpPr>
            <a:spLocks noGrp="1"/>
          </p:cNvSpPr>
          <p:nvPr>
            <p:ph type="body" idx="1"/>
          </p:nvPr>
        </p:nvSpPr>
        <p:spPr>
          <a:xfrm>
            <a:off x="2387600" y="2857500"/>
            <a:ext cx="19621500" cy="9944100"/>
          </a:xfrm>
        </p:spPr>
        <p:txBody>
          <a:bodyPr>
            <a:normAutofit/>
          </a:bodyPr>
          <a:lstStyle/>
          <a:p>
            <a:pPr marL="317500" indent="0">
              <a:buNone/>
            </a:pPr>
            <a:r>
              <a:rPr lang="en-US" sz="6000" i="1" dirty="0"/>
              <a:t>1 Beware ye of the leaven of the Pharisees, which is hypocrisy.</a:t>
            </a:r>
            <a:endParaRPr lang="en-US" sz="6000" dirty="0"/>
          </a:p>
          <a:p>
            <a:pPr marL="317500" indent="0">
              <a:buNone/>
            </a:pPr>
            <a:r>
              <a:rPr lang="en-US" sz="6000" i="1" dirty="0"/>
              <a:t>2 For there is nothing covered, that shall not be revealed; neither hid, that shall not be known. </a:t>
            </a:r>
            <a:endParaRPr lang="en-US" sz="6000" dirty="0"/>
          </a:p>
          <a:p>
            <a:pPr marL="317500" indent="0">
              <a:buNone/>
            </a:pPr>
            <a:r>
              <a:rPr lang="en-US" sz="6000" i="1" dirty="0"/>
              <a:t>3 Therefore whatsoever ye have spoken in darkness shall be heard in the light; and that which ye have spoken in the ear in closets shall be proclaimed upon the housetops.</a:t>
            </a:r>
            <a:endParaRPr lang="en-US" sz="6000" dirty="0"/>
          </a:p>
        </p:txBody>
      </p:sp>
    </p:spTree>
    <p:extLst>
      <p:ext uri="{BB962C8B-B14F-4D97-AF65-F5344CB8AC3E}">
        <p14:creationId xmlns:p14="http://schemas.microsoft.com/office/powerpoint/2010/main" val="2830137574"/>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66F9A-1A64-5E95-7A13-8FF48CF08DAD}"/>
              </a:ext>
            </a:extLst>
          </p:cNvPr>
          <p:cNvSpPr>
            <a:spLocks noGrp="1"/>
          </p:cNvSpPr>
          <p:nvPr>
            <p:ph type="title"/>
          </p:nvPr>
        </p:nvSpPr>
        <p:spPr/>
        <p:txBody>
          <a:bodyPr/>
          <a:lstStyle/>
          <a:p>
            <a:r>
              <a:rPr lang="en-US" dirty="0"/>
              <a:t>D&amp;C 50:8</a:t>
            </a:r>
          </a:p>
        </p:txBody>
      </p:sp>
      <p:sp>
        <p:nvSpPr>
          <p:cNvPr id="3" name="Text Placeholder 2">
            <a:extLst>
              <a:ext uri="{FF2B5EF4-FFF2-40B4-BE49-F238E27FC236}">
                <a16:creationId xmlns:a16="http://schemas.microsoft.com/office/drawing/2014/main" id="{D3CBBCF3-501F-D303-4734-C73EF7CFD2BC}"/>
              </a:ext>
            </a:extLst>
          </p:cNvPr>
          <p:cNvSpPr>
            <a:spLocks noGrp="1"/>
          </p:cNvSpPr>
          <p:nvPr>
            <p:ph type="body" idx="1"/>
          </p:nvPr>
        </p:nvSpPr>
        <p:spPr/>
        <p:txBody>
          <a:bodyPr>
            <a:normAutofit/>
          </a:bodyPr>
          <a:lstStyle/>
          <a:p>
            <a:pPr marL="317500" indent="0">
              <a:buNone/>
            </a:pPr>
            <a:r>
              <a:rPr lang="en-US" sz="7200" dirty="0"/>
              <a:t>8 But the hypocrites shall be detected and shall be cut off, either in life or in death, even as I will…</a:t>
            </a:r>
          </a:p>
        </p:txBody>
      </p:sp>
    </p:spTree>
    <p:extLst>
      <p:ext uri="{BB962C8B-B14F-4D97-AF65-F5344CB8AC3E}">
        <p14:creationId xmlns:p14="http://schemas.microsoft.com/office/powerpoint/2010/main" val="3090348992"/>
      </p:ext>
    </p:extLst>
  </p:cSld>
  <p:clrMapOvr>
    <a:overrideClrMapping bg1="dk1" tx1="lt1" bg2="dk2" tx2="lt2" accent1="accent1" accent2="accent2" accent3="accent3" accent4="accent4" accent5="accent5" accent6="accent6" hlink="hlink" folHlink="folHlink"/>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77815-EC44-B531-0307-DB0E82BA4A4C}"/>
              </a:ext>
            </a:extLst>
          </p:cNvPr>
          <p:cNvSpPr>
            <a:spLocks noGrp="1"/>
          </p:cNvSpPr>
          <p:nvPr>
            <p:ph type="title"/>
          </p:nvPr>
        </p:nvSpPr>
        <p:spPr/>
        <p:txBody>
          <a:bodyPr/>
          <a:lstStyle/>
          <a:p>
            <a:r>
              <a:rPr lang="en-US" dirty="0"/>
              <a:t>Weakness</a:t>
            </a:r>
          </a:p>
        </p:txBody>
      </p:sp>
    </p:spTree>
    <p:extLst>
      <p:ext uri="{BB962C8B-B14F-4D97-AF65-F5344CB8AC3E}">
        <p14:creationId xmlns:p14="http://schemas.microsoft.com/office/powerpoint/2010/main" val="1074343308"/>
      </p:ext>
    </p:extLst>
  </p:cSld>
  <p:clrMapOvr>
    <a:overrideClrMapping bg1="dk1" tx1="lt1" bg2="dk2" tx2="lt2" accent1="accent1" accent2="accent2" accent3="accent3" accent4="accent4" accent5="accent5" accent6="accent6" hlink="hlink" folHlink="folHlink"/>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D9BDF-A23F-0382-9A0E-4D76224E415C}"/>
              </a:ext>
            </a:extLst>
          </p:cNvPr>
          <p:cNvSpPr>
            <a:spLocks noGrp="1"/>
          </p:cNvSpPr>
          <p:nvPr>
            <p:ph type="title"/>
          </p:nvPr>
        </p:nvSpPr>
        <p:spPr/>
        <p:txBody>
          <a:bodyPr/>
          <a:lstStyle/>
          <a:p>
            <a:r>
              <a:rPr lang="en-US" dirty="0"/>
              <a:t>Romans 7:18-19</a:t>
            </a:r>
          </a:p>
        </p:txBody>
      </p:sp>
      <p:sp>
        <p:nvSpPr>
          <p:cNvPr id="3" name="Text Placeholder 2">
            <a:extLst>
              <a:ext uri="{FF2B5EF4-FFF2-40B4-BE49-F238E27FC236}">
                <a16:creationId xmlns:a16="http://schemas.microsoft.com/office/drawing/2014/main" id="{F5158236-CC0C-06F2-98CC-969982E0D461}"/>
              </a:ext>
            </a:extLst>
          </p:cNvPr>
          <p:cNvSpPr>
            <a:spLocks noGrp="1"/>
          </p:cNvSpPr>
          <p:nvPr>
            <p:ph type="body" idx="1"/>
          </p:nvPr>
        </p:nvSpPr>
        <p:spPr/>
        <p:txBody>
          <a:bodyPr>
            <a:normAutofit/>
          </a:bodyPr>
          <a:lstStyle/>
          <a:p>
            <a:pPr marL="317500" indent="0">
              <a:buNone/>
            </a:pPr>
            <a:r>
              <a:rPr lang="en-US" sz="6600" dirty="0"/>
              <a:t>18 For I know that in me (that is, in my flesh,) dwelleth no good thing: for to will is present with me; but how to perform that which is good I find not.</a:t>
            </a:r>
          </a:p>
          <a:p>
            <a:pPr marL="317500" indent="0">
              <a:buNone/>
            </a:pPr>
            <a:r>
              <a:rPr lang="en-US" sz="6600" dirty="0"/>
              <a:t>19 For the good that I would I do not: but the evil which I would not, that I do.</a:t>
            </a:r>
          </a:p>
        </p:txBody>
      </p:sp>
    </p:spTree>
    <p:extLst>
      <p:ext uri="{BB962C8B-B14F-4D97-AF65-F5344CB8AC3E}">
        <p14:creationId xmlns:p14="http://schemas.microsoft.com/office/powerpoint/2010/main" val="3313573775"/>
      </p:ext>
    </p:extLst>
  </p:cSld>
  <p:clrMapOvr>
    <a:overrideClrMapping bg1="dk1" tx1="lt1" bg2="dk2" tx2="lt2" accent1="accent1" accent2="accent2" accent3="accent3" accent4="accent4" accent5="accent5" accent6="accent6" hlink="hlink" folHlink="folHlink"/>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077295DB-2405-AA2D-2109-84D2A8D8F3C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6221" b="20074"/>
          <a:stretch>
            <a:fillRect/>
          </a:stretch>
        </p:blipFill>
        <p:spPr bwMode="auto">
          <a:xfrm>
            <a:off x="0" y="0"/>
            <a:ext cx="25102457" cy="1371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6123623"/>
      </p:ext>
    </p:extLst>
  </p:cSld>
  <p:clrMapOvr>
    <a:overrideClrMapping bg1="dk1" tx1="lt1" bg2="dk2" tx2="lt2" accent1="accent1" accent2="accent2" accent3="accent3" accent4="accent4" accent5="accent5" accent6="accent6" hlink="hlink" folHlink="folHlink"/>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9267E-FC80-6C35-07F7-3A20C505C09F}"/>
              </a:ext>
            </a:extLst>
          </p:cNvPr>
          <p:cNvSpPr>
            <a:spLocks noGrp="1"/>
          </p:cNvSpPr>
          <p:nvPr>
            <p:ph type="title"/>
          </p:nvPr>
        </p:nvSpPr>
        <p:spPr/>
        <p:txBody>
          <a:bodyPr/>
          <a:lstStyle/>
          <a:p>
            <a:r>
              <a:rPr lang="en-US" dirty="0"/>
              <a:t>Matthew 26:41</a:t>
            </a:r>
          </a:p>
        </p:txBody>
      </p:sp>
      <p:sp>
        <p:nvSpPr>
          <p:cNvPr id="3" name="Text Placeholder 2">
            <a:extLst>
              <a:ext uri="{FF2B5EF4-FFF2-40B4-BE49-F238E27FC236}">
                <a16:creationId xmlns:a16="http://schemas.microsoft.com/office/drawing/2014/main" id="{94901699-C15A-12B1-5FA2-786CC6E2E4AF}"/>
              </a:ext>
            </a:extLst>
          </p:cNvPr>
          <p:cNvSpPr>
            <a:spLocks noGrp="1"/>
          </p:cNvSpPr>
          <p:nvPr>
            <p:ph type="body" idx="1"/>
          </p:nvPr>
        </p:nvSpPr>
        <p:spPr/>
        <p:txBody>
          <a:bodyPr>
            <a:normAutofit/>
          </a:bodyPr>
          <a:lstStyle/>
          <a:p>
            <a:pPr marL="317500" indent="0">
              <a:buNone/>
            </a:pPr>
            <a:r>
              <a:rPr lang="en-US" sz="7200" dirty="0"/>
              <a:t>41 …the spirit indeed is willing, but the flesh is weak.</a:t>
            </a:r>
          </a:p>
        </p:txBody>
      </p:sp>
    </p:spTree>
    <p:extLst>
      <p:ext uri="{BB962C8B-B14F-4D97-AF65-F5344CB8AC3E}">
        <p14:creationId xmlns:p14="http://schemas.microsoft.com/office/powerpoint/2010/main" val="952168160"/>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03780-225F-2700-8D4E-8849BB3F64F4}"/>
              </a:ext>
            </a:extLst>
          </p:cNvPr>
          <p:cNvSpPr>
            <a:spLocks noGrp="1"/>
          </p:cNvSpPr>
          <p:nvPr>
            <p:ph type="title"/>
          </p:nvPr>
        </p:nvSpPr>
        <p:spPr/>
        <p:txBody>
          <a:bodyPr>
            <a:normAutofit/>
          </a:bodyPr>
          <a:lstStyle/>
          <a:p>
            <a:r>
              <a:rPr lang="en-US" sz="11500" dirty="0"/>
              <a:t>Destiny Yarbro – </a:t>
            </a:r>
            <a:r>
              <a:rPr lang="en-US" sz="8000" dirty="0"/>
              <a:t>2020 Ensign Article</a:t>
            </a:r>
            <a:endParaRPr lang="en-US" sz="11500" dirty="0"/>
          </a:p>
        </p:txBody>
      </p:sp>
      <p:sp>
        <p:nvSpPr>
          <p:cNvPr id="3" name="Text Placeholder 2">
            <a:extLst>
              <a:ext uri="{FF2B5EF4-FFF2-40B4-BE49-F238E27FC236}">
                <a16:creationId xmlns:a16="http://schemas.microsoft.com/office/drawing/2014/main" id="{1DFA1CB9-F2C2-985B-AA8E-39E7C6D801BD}"/>
              </a:ext>
            </a:extLst>
          </p:cNvPr>
          <p:cNvSpPr>
            <a:spLocks noGrp="1"/>
          </p:cNvSpPr>
          <p:nvPr>
            <p:ph type="body" idx="1"/>
          </p:nvPr>
        </p:nvSpPr>
        <p:spPr>
          <a:xfrm>
            <a:off x="2387600" y="3898900"/>
            <a:ext cx="19621500" cy="9461500"/>
          </a:xfrm>
        </p:spPr>
        <p:txBody>
          <a:bodyPr>
            <a:normAutofit lnSpcReduction="10000"/>
          </a:bodyPr>
          <a:lstStyle/>
          <a:p>
            <a:pPr marL="317500" indent="0">
              <a:buNone/>
            </a:pPr>
            <a:r>
              <a:rPr lang="en-US" i="1" dirty="0"/>
              <a:t>I’ve found that Satan uses addiction as “proof” that we inherently desire evil, that we are doomed from the start, or that the Lord has given up on us. The devil uses shame to discourage us, pointing out that no matter how many times we repent, the temptations continue to pop up.</a:t>
            </a:r>
            <a:endParaRPr lang="en-US" dirty="0"/>
          </a:p>
          <a:p>
            <a:pPr marL="317500" indent="0">
              <a:buNone/>
            </a:pPr>
            <a:r>
              <a:rPr lang="en-US" i="1" dirty="0"/>
              <a:t>There are many reasons why people are prone to addiction, but addiction often begins with an attempt to satisfy “deep and unmet needs.” So while rebellion can lead to addiction and addictions can cause sin, they are often sown in or magnified in weakness rather than willful rebellion.</a:t>
            </a:r>
            <a:endParaRPr lang="en-US" dirty="0"/>
          </a:p>
          <a:p>
            <a:endParaRPr lang="en-US" dirty="0"/>
          </a:p>
        </p:txBody>
      </p:sp>
    </p:spTree>
    <p:extLst>
      <p:ext uri="{BB962C8B-B14F-4D97-AF65-F5344CB8AC3E}">
        <p14:creationId xmlns:p14="http://schemas.microsoft.com/office/powerpoint/2010/main" val="2822521952"/>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BEDBB-2A4C-EAFD-BBEE-3B2DCF9E8B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098215-5D1A-E645-7F81-0AEB437D573F}"/>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74D42444-FE99-3981-76B0-94EAB9A3E62B}"/>
              </a:ext>
            </a:extLst>
          </p:cNvPr>
          <p:cNvSpPr>
            <a:spLocks noGrp="1"/>
          </p:cNvSpPr>
          <p:nvPr>
            <p:ph type="body" idx="1"/>
          </p:nvPr>
        </p:nvSpPr>
        <p:spPr/>
        <p:txBody>
          <a:bodyPr/>
          <a:lstStyle/>
          <a:p>
            <a:endParaRPr lang="en-US"/>
          </a:p>
        </p:txBody>
      </p:sp>
      <p:pic>
        <p:nvPicPr>
          <p:cNvPr id="1026" name="Picture 2" descr="Woman Taken in Adultery">
            <a:extLst>
              <a:ext uri="{FF2B5EF4-FFF2-40B4-BE49-F238E27FC236}">
                <a16:creationId xmlns:a16="http://schemas.microsoft.com/office/drawing/2014/main" id="{6669FA0A-234E-7991-D150-A4AECADE4A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490" y="-1411834"/>
            <a:ext cx="24871680" cy="16539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9924573"/>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ED20C-F478-9D2B-8644-2F6F7B89B31D}"/>
              </a:ext>
            </a:extLst>
          </p:cNvPr>
          <p:cNvSpPr>
            <a:spLocks noGrp="1"/>
          </p:cNvSpPr>
          <p:nvPr>
            <p:ph type="title"/>
          </p:nvPr>
        </p:nvSpPr>
        <p:spPr/>
        <p:txBody>
          <a:bodyPr>
            <a:normAutofit/>
          </a:bodyPr>
          <a:lstStyle/>
          <a:p>
            <a:r>
              <a:rPr lang="en-US" sz="9600" dirty="0"/>
              <a:t>Elder Richard G. Scott</a:t>
            </a:r>
          </a:p>
        </p:txBody>
      </p:sp>
      <p:sp>
        <p:nvSpPr>
          <p:cNvPr id="3" name="Text Placeholder 2">
            <a:extLst>
              <a:ext uri="{FF2B5EF4-FFF2-40B4-BE49-F238E27FC236}">
                <a16:creationId xmlns:a16="http://schemas.microsoft.com/office/drawing/2014/main" id="{67AAB0E5-FAFB-F104-64AA-F02DD60A23B1}"/>
              </a:ext>
            </a:extLst>
          </p:cNvPr>
          <p:cNvSpPr>
            <a:spLocks noGrp="1"/>
          </p:cNvSpPr>
          <p:nvPr>
            <p:ph type="body" idx="1"/>
          </p:nvPr>
        </p:nvSpPr>
        <p:spPr>
          <a:xfrm>
            <a:off x="2197100" y="3224971"/>
            <a:ext cx="19621500" cy="8942457"/>
          </a:xfrm>
        </p:spPr>
        <p:txBody>
          <a:bodyPr>
            <a:normAutofit lnSpcReduction="10000"/>
          </a:bodyPr>
          <a:lstStyle/>
          <a:p>
            <a:pPr marL="317500" indent="0">
              <a:buNone/>
            </a:pPr>
            <a:r>
              <a:rPr lang="en-US" sz="8000" dirty="0"/>
              <a:t>“The joyful news for anyone who desires to be rid of the consequences of past poor choices is that the Lord sees weaknesses differently than He does rebellion. Whereas the Lord warns that unrepented rebellion will bring punishment,​​​​ when the Lord speaks of weaknesses, it is always with mercy.” </a:t>
            </a:r>
          </a:p>
        </p:txBody>
      </p:sp>
    </p:spTree>
    <p:extLst>
      <p:ext uri="{BB962C8B-B14F-4D97-AF65-F5344CB8AC3E}">
        <p14:creationId xmlns:p14="http://schemas.microsoft.com/office/powerpoint/2010/main" val="1004448541"/>
      </p:ext>
    </p:extLst>
  </p:cSld>
  <p:clrMapOvr>
    <a:overrideClrMapping bg1="dk1" tx1="lt1" bg2="dk2" tx2="lt2" accent1="accent1" accent2="accent2" accent3="accent3" accent4="accent4" accent5="accent5" accent6="accent6" hlink="hlink" folHlink="folHlink"/>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02D9C-C433-FF80-4A69-885C0EDFDBFA}"/>
              </a:ext>
            </a:extLst>
          </p:cNvPr>
          <p:cNvSpPr>
            <a:spLocks noGrp="1"/>
          </p:cNvSpPr>
          <p:nvPr>
            <p:ph type="title"/>
          </p:nvPr>
        </p:nvSpPr>
        <p:spPr/>
        <p:txBody>
          <a:bodyPr/>
          <a:lstStyle/>
          <a:p>
            <a:r>
              <a:rPr lang="en-US" dirty="0"/>
              <a:t>Two Areas of Proof</a:t>
            </a:r>
          </a:p>
        </p:txBody>
      </p:sp>
      <p:sp>
        <p:nvSpPr>
          <p:cNvPr id="3" name="Text Placeholder 2">
            <a:extLst>
              <a:ext uri="{FF2B5EF4-FFF2-40B4-BE49-F238E27FC236}">
                <a16:creationId xmlns:a16="http://schemas.microsoft.com/office/drawing/2014/main" id="{680DCE2B-67D5-D2A0-BF58-30FCE02710A1}"/>
              </a:ext>
            </a:extLst>
          </p:cNvPr>
          <p:cNvSpPr>
            <a:spLocks noGrp="1"/>
          </p:cNvSpPr>
          <p:nvPr>
            <p:ph type="body" idx="1"/>
          </p:nvPr>
        </p:nvSpPr>
        <p:spPr/>
        <p:txBody>
          <a:bodyPr anchor="t">
            <a:normAutofit/>
          </a:bodyPr>
          <a:lstStyle/>
          <a:p>
            <a:pPr marL="317500" indent="0">
              <a:buNone/>
            </a:pPr>
            <a:r>
              <a:rPr lang="en-US" sz="8800" dirty="0"/>
              <a:t>Scriptures</a:t>
            </a:r>
          </a:p>
          <a:p>
            <a:pPr marL="317500" indent="0">
              <a:buNone/>
            </a:pPr>
            <a:r>
              <a:rPr lang="en-US" sz="8800" dirty="0"/>
              <a:t>Church membership councils</a:t>
            </a:r>
          </a:p>
        </p:txBody>
      </p:sp>
    </p:spTree>
    <p:extLst>
      <p:ext uri="{BB962C8B-B14F-4D97-AF65-F5344CB8AC3E}">
        <p14:creationId xmlns:p14="http://schemas.microsoft.com/office/powerpoint/2010/main" val="900871495"/>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2C289-75E6-4ACF-547B-551A098BDA03}"/>
              </a:ext>
            </a:extLst>
          </p:cNvPr>
          <p:cNvSpPr>
            <a:spLocks noGrp="1"/>
          </p:cNvSpPr>
          <p:nvPr>
            <p:ph type="title"/>
          </p:nvPr>
        </p:nvSpPr>
        <p:spPr/>
        <p:txBody>
          <a:bodyPr/>
          <a:lstStyle/>
          <a:p>
            <a:r>
              <a:rPr lang="en-US" dirty="0"/>
              <a:t>Elder Bruce C. Hafen</a:t>
            </a:r>
          </a:p>
        </p:txBody>
      </p:sp>
      <p:sp>
        <p:nvSpPr>
          <p:cNvPr id="3" name="Text Placeholder 2">
            <a:extLst>
              <a:ext uri="{FF2B5EF4-FFF2-40B4-BE49-F238E27FC236}">
                <a16:creationId xmlns:a16="http://schemas.microsoft.com/office/drawing/2014/main" id="{6E17DD8C-6A4B-2418-028E-7B5ECA4D045D}"/>
              </a:ext>
            </a:extLst>
          </p:cNvPr>
          <p:cNvSpPr>
            <a:spLocks noGrp="1"/>
          </p:cNvSpPr>
          <p:nvPr>
            <p:ph type="body" idx="1"/>
          </p:nvPr>
        </p:nvSpPr>
        <p:spPr/>
        <p:txBody>
          <a:bodyPr>
            <a:normAutofit/>
          </a:bodyPr>
          <a:lstStyle/>
          <a:p>
            <a:pPr marL="317500" indent="0">
              <a:buNone/>
            </a:pPr>
            <a:r>
              <a:rPr lang="en-US" sz="7200" dirty="0"/>
              <a:t>“The person most in need of understanding the Savior's mercy is probably one who has worked himself to exhaustion in a sincere effort to repent, but who still believes his estrangement from God is permanent and hopeless.” </a:t>
            </a:r>
          </a:p>
        </p:txBody>
      </p:sp>
    </p:spTree>
    <p:extLst>
      <p:ext uri="{BB962C8B-B14F-4D97-AF65-F5344CB8AC3E}">
        <p14:creationId xmlns:p14="http://schemas.microsoft.com/office/powerpoint/2010/main" val="1292055631"/>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51A37-E614-6FDE-D03A-A6483BAEA3D8}"/>
              </a:ext>
            </a:extLst>
          </p:cNvPr>
          <p:cNvSpPr>
            <a:spLocks noGrp="1"/>
          </p:cNvSpPr>
          <p:nvPr>
            <p:ph type="title"/>
          </p:nvPr>
        </p:nvSpPr>
        <p:spPr/>
        <p:txBody>
          <a:bodyPr/>
          <a:lstStyle/>
          <a:p>
            <a:r>
              <a:rPr lang="en-US" dirty="0"/>
              <a:t>Sister Rebecca L. Craven</a:t>
            </a:r>
          </a:p>
        </p:txBody>
      </p:sp>
      <p:sp>
        <p:nvSpPr>
          <p:cNvPr id="3" name="Text Placeholder 2">
            <a:extLst>
              <a:ext uri="{FF2B5EF4-FFF2-40B4-BE49-F238E27FC236}">
                <a16:creationId xmlns:a16="http://schemas.microsoft.com/office/drawing/2014/main" id="{0B57B8BF-CF6F-3CE7-C4A8-DC3815CCDCF5}"/>
              </a:ext>
            </a:extLst>
          </p:cNvPr>
          <p:cNvSpPr>
            <a:spLocks noGrp="1"/>
          </p:cNvSpPr>
          <p:nvPr>
            <p:ph type="body" idx="1"/>
          </p:nvPr>
        </p:nvSpPr>
        <p:spPr/>
        <p:txBody>
          <a:bodyPr/>
          <a:lstStyle/>
          <a:p>
            <a:pPr marL="317500" indent="0">
              <a:buNone/>
            </a:pPr>
            <a:r>
              <a:rPr lang="en-US" sz="8000" dirty="0"/>
              <a:t>“We should never question that in His mercy, the Lord is ready, willing, and anxious to help us overcome our weaknesses.”</a:t>
            </a:r>
          </a:p>
          <a:p>
            <a:endParaRPr lang="en-US" dirty="0"/>
          </a:p>
        </p:txBody>
      </p:sp>
    </p:spTree>
    <p:extLst>
      <p:ext uri="{BB962C8B-B14F-4D97-AF65-F5344CB8AC3E}">
        <p14:creationId xmlns:p14="http://schemas.microsoft.com/office/powerpoint/2010/main" val="3537430666"/>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77815-EC44-B531-0307-DB0E82BA4A4C}"/>
              </a:ext>
            </a:extLst>
          </p:cNvPr>
          <p:cNvSpPr>
            <a:spLocks noGrp="1"/>
          </p:cNvSpPr>
          <p:nvPr>
            <p:ph type="title"/>
          </p:nvPr>
        </p:nvSpPr>
        <p:spPr/>
        <p:txBody>
          <a:bodyPr/>
          <a:lstStyle/>
          <a:p>
            <a:r>
              <a:rPr lang="en-US" dirty="0"/>
              <a:t>Righteousness</a:t>
            </a:r>
          </a:p>
        </p:txBody>
      </p:sp>
    </p:spTree>
    <p:extLst>
      <p:ext uri="{BB962C8B-B14F-4D97-AF65-F5344CB8AC3E}">
        <p14:creationId xmlns:p14="http://schemas.microsoft.com/office/powerpoint/2010/main" val="3054414127"/>
      </p:ext>
    </p:extLst>
  </p:cSld>
  <p:clrMapOvr>
    <a:overrideClrMapping bg1="dk1" tx1="lt1" bg2="dk2" tx2="lt2" accent1="accent1" accent2="accent2" accent3="accent3" accent4="accent4" accent5="accent5" accent6="accent6" hlink="hlink" folHlink="folHlink"/>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82AF0-F2D8-126D-9642-34C41D1F6297}"/>
              </a:ext>
            </a:extLst>
          </p:cNvPr>
          <p:cNvSpPr>
            <a:spLocks noGrp="1"/>
          </p:cNvSpPr>
          <p:nvPr>
            <p:ph type="title"/>
          </p:nvPr>
        </p:nvSpPr>
        <p:spPr/>
        <p:txBody>
          <a:bodyPr>
            <a:normAutofit/>
          </a:bodyPr>
          <a:lstStyle/>
          <a:p>
            <a:r>
              <a:rPr lang="en-US" dirty="0"/>
              <a:t>Alma 41:3</a:t>
            </a:r>
          </a:p>
        </p:txBody>
      </p:sp>
      <p:sp>
        <p:nvSpPr>
          <p:cNvPr id="3" name="Text Placeholder 2">
            <a:extLst>
              <a:ext uri="{FF2B5EF4-FFF2-40B4-BE49-F238E27FC236}">
                <a16:creationId xmlns:a16="http://schemas.microsoft.com/office/drawing/2014/main" id="{794284B2-C5C3-8BA5-23F1-71607B0CBA69}"/>
              </a:ext>
            </a:extLst>
          </p:cNvPr>
          <p:cNvSpPr>
            <a:spLocks noGrp="1"/>
          </p:cNvSpPr>
          <p:nvPr>
            <p:ph type="body" idx="1"/>
          </p:nvPr>
        </p:nvSpPr>
        <p:spPr/>
        <p:txBody>
          <a:bodyPr>
            <a:normAutofit/>
          </a:bodyPr>
          <a:lstStyle/>
          <a:p>
            <a:pPr marL="317500" indent="0">
              <a:buNone/>
            </a:pPr>
            <a:r>
              <a:rPr lang="en-US" sz="6600" dirty="0"/>
              <a:t>And it is requisite with the justice of God that men should be judged according to their works; </a:t>
            </a:r>
            <a:r>
              <a:rPr lang="en-US" sz="6600" b="1" dirty="0"/>
              <a:t>and if their works were good in this life, and the desires of their hearts were good</a:t>
            </a:r>
            <a:r>
              <a:rPr lang="en-US" sz="6600" dirty="0"/>
              <a:t>, that they should also, at the last day, be restored unto that which is good (emphasis added).</a:t>
            </a:r>
          </a:p>
        </p:txBody>
      </p:sp>
    </p:spTree>
    <p:extLst>
      <p:ext uri="{BB962C8B-B14F-4D97-AF65-F5344CB8AC3E}">
        <p14:creationId xmlns:p14="http://schemas.microsoft.com/office/powerpoint/2010/main" val="1960820920"/>
      </p:ext>
    </p:extLst>
  </p:cSld>
  <p:clrMapOvr>
    <a:overrideClrMapping bg1="dk1" tx1="lt1" bg2="dk2" tx2="lt2" accent1="accent1" accent2="accent2" accent3="accent3" accent4="accent4" accent5="accent5" accent6="accent6" hlink="hlink" folHlink="folHlink"/>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F771B-25CF-81A6-3657-1BF2A2EAA4B0}"/>
              </a:ext>
            </a:extLst>
          </p:cNvPr>
          <p:cNvSpPr>
            <a:spLocks noGrp="1"/>
          </p:cNvSpPr>
          <p:nvPr>
            <p:ph type="title"/>
          </p:nvPr>
        </p:nvSpPr>
        <p:spPr>
          <a:xfrm>
            <a:off x="1574800" y="0"/>
            <a:ext cx="12204700" cy="3429000"/>
          </a:xfrm>
        </p:spPr>
        <p:txBody>
          <a:bodyPr/>
          <a:lstStyle/>
          <a:p>
            <a:r>
              <a:rPr lang="en-US" dirty="0"/>
              <a:t>Kevin J. Worthen</a:t>
            </a:r>
          </a:p>
        </p:txBody>
      </p:sp>
      <p:sp>
        <p:nvSpPr>
          <p:cNvPr id="3" name="Text Placeholder 2">
            <a:extLst>
              <a:ext uri="{FF2B5EF4-FFF2-40B4-BE49-F238E27FC236}">
                <a16:creationId xmlns:a16="http://schemas.microsoft.com/office/drawing/2014/main" id="{8BF324F8-4CAA-DAB9-ACE9-ECE9B4F07FC7}"/>
              </a:ext>
            </a:extLst>
          </p:cNvPr>
          <p:cNvSpPr>
            <a:spLocks noGrp="1"/>
          </p:cNvSpPr>
          <p:nvPr>
            <p:ph type="body" idx="1"/>
          </p:nvPr>
        </p:nvSpPr>
        <p:spPr>
          <a:xfrm>
            <a:off x="1574800" y="2527300"/>
            <a:ext cx="21551900" cy="10579100"/>
          </a:xfrm>
        </p:spPr>
        <p:txBody>
          <a:bodyPr>
            <a:normAutofit/>
          </a:bodyPr>
          <a:lstStyle/>
          <a:p>
            <a:pPr marL="317500" indent="0">
              <a:buNone/>
            </a:pPr>
            <a:r>
              <a:rPr lang="en-US" sz="6600" i="1" dirty="0"/>
              <a:t>Through an iterative process, desire and action can ultimately merge into one harmonious whole where there is no gap between our desire to do something and its actual accomplishment… There is no gap between desire and action in a celestial being. This wholeness or integrity changes our very nature. Those abiding by a celestial law abide that law not because it is a requirement but because that is what they desire to do—that is who they have become.</a:t>
            </a:r>
            <a:endParaRPr lang="en-US" sz="8000" dirty="0"/>
          </a:p>
        </p:txBody>
      </p:sp>
    </p:spTree>
    <p:extLst>
      <p:ext uri="{BB962C8B-B14F-4D97-AF65-F5344CB8AC3E}">
        <p14:creationId xmlns:p14="http://schemas.microsoft.com/office/powerpoint/2010/main" val="193619205"/>
      </p:ext>
    </p:extLst>
  </p:cSld>
  <p:clrMapOvr>
    <a:overrideClrMapping bg1="dk1" tx1="lt1" bg2="dk2" tx2="lt2" accent1="accent1" accent2="accent2" accent3="accent3" accent4="accent4" accent5="accent5" accent6="accent6" hlink="hlink" folHlink="folHlink"/>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11000"/>
                                  </p:stCondLst>
                                  <p:childTnLst>
                                    <p:set>
                                      <p:cBhvr>
                                        <p:cTn id="6" dur="1" fill="hold">
                                          <p:stCondLst>
                                            <p:cond delay="0"/>
                                          </p:stCondLst>
                                        </p:cTn>
                                        <p:tgtEl>
                                          <p:spTgt spid="3">
                                            <p:txEl>
                                              <p:pRg st="0" end="0"/>
                                            </p:txEl>
                                          </p:spTgt>
                                        </p:tgtEl>
                                        <p:attrNameLst>
                                          <p:attrName>style.visibility</p:attrName>
                                        </p:attrNameLst>
                                      </p:cBhvr>
                                      <p:to>
                                        <p:strVal val="hidden"/>
                                      </p:to>
                                    </p:set>
                                  </p:childTnLst>
                                </p:cTn>
                              </p:par>
                              <p:par>
                                <p:cTn id="7" presetID="1" presetClass="exit" presetSubtype="0" fill="hold" grpId="0" nodeType="withEffect">
                                  <p:stCondLst>
                                    <p:cond delay="11000"/>
                                  </p:stCondLst>
                                  <p:childTnLst>
                                    <p:set>
                                      <p:cBhvr>
                                        <p:cTn id="8" dur="1" fill="hold">
                                          <p:stCondLst>
                                            <p:cond delay="0"/>
                                          </p:stCondLst>
                                        </p:cTn>
                                        <p:tgtEl>
                                          <p:spTgt spid="3">
                                            <p:bg/>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6967B83D-5E62-9C6E-D366-8863F4526BDE}"/>
              </a:ext>
            </a:extLst>
          </p:cNvPr>
          <p:cNvGraphicFramePr>
            <a:graphicFrameLocks noGrp="1"/>
          </p:cNvGraphicFramePr>
          <p:nvPr>
            <p:extLst>
              <p:ext uri="{D42A27DB-BD31-4B8C-83A1-F6EECF244321}">
                <p14:modId xmlns:p14="http://schemas.microsoft.com/office/powerpoint/2010/main" val="2336666821"/>
              </p:ext>
            </p:extLst>
          </p:nvPr>
        </p:nvGraphicFramePr>
        <p:xfrm>
          <a:off x="2755901" y="4944532"/>
          <a:ext cx="19253199" cy="8209846"/>
        </p:xfrm>
        <a:graphic>
          <a:graphicData uri="http://schemas.openxmlformats.org/drawingml/2006/table">
            <a:tbl>
              <a:tblPr firstRow="1" bandRow="1">
                <a:tableStyleId>{5940675A-B579-460E-94D1-54222C63F5DA}</a:tableStyleId>
              </a:tblPr>
              <a:tblGrid>
                <a:gridCol w="1524000">
                  <a:extLst>
                    <a:ext uri="{9D8B030D-6E8A-4147-A177-3AD203B41FA5}">
                      <a16:colId xmlns:a16="http://schemas.microsoft.com/office/drawing/2014/main" val="2295081335"/>
                    </a:ext>
                  </a:extLst>
                </a:gridCol>
                <a:gridCol w="9144000">
                  <a:extLst>
                    <a:ext uri="{9D8B030D-6E8A-4147-A177-3AD203B41FA5}">
                      <a16:colId xmlns:a16="http://schemas.microsoft.com/office/drawing/2014/main" val="642409031"/>
                    </a:ext>
                  </a:extLst>
                </a:gridCol>
                <a:gridCol w="8585199">
                  <a:extLst>
                    <a:ext uri="{9D8B030D-6E8A-4147-A177-3AD203B41FA5}">
                      <a16:colId xmlns:a16="http://schemas.microsoft.com/office/drawing/2014/main" val="2427989913"/>
                    </a:ext>
                  </a:extLst>
                </a:gridCol>
              </a:tblGrid>
              <a:tr h="1430868">
                <a:tc>
                  <a:txBody>
                    <a:bodyPr/>
                    <a:lstStyle/>
                    <a:p>
                      <a:endParaRPr lang="en-US" sz="66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0" b="1" dirty="0"/>
                        <a:t>Good</a:t>
                      </a:r>
                      <a:endParaRPr lang="en-US" sz="6600" b="1" dirty="0"/>
                    </a:p>
                  </a:txBody>
                  <a:tcPr>
                    <a:lnL w="12700" cap="flat" cmpd="sng" algn="ctr">
                      <a:solidFill>
                        <a:schemeClr val="tx1"/>
                      </a:solidFill>
                      <a:prstDash val="solid"/>
                      <a:round/>
                      <a:headEnd type="none" w="med" len="med"/>
                      <a:tailEnd type="none" w="med" len="med"/>
                    </a:lnL>
                  </a:tcPr>
                </a:tc>
                <a:tc>
                  <a:txBody>
                    <a:bodyPr/>
                    <a:lstStyle/>
                    <a:p>
                      <a:r>
                        <a:rPr lang="en-US" sz="8000" b="1" dirty="0"/>
                        <a:t>Bad</a:t>
                      </a:r>
                      <a:endParaRPr lang="en-US" sz="6600" b="1" dirty="0"/>
                    </a:p>
                  </a:txBody>
                  <a:tcPr/>
                </a:tc>
                <a:extLst>
                  <a:ext uri="{0D108BD9-81ED-4DB2-BD59-A6C34878D82A}">
                    <a16:rowId xmlns:a16="http://schemas.microsoft.com/office/drawing/2014/main" val="2849016421"/>
                  </a:ext>
                </a:extLst>
              </a:tr>
              <a:tr h="3389489">
                <a:tc>
                  <a:txBody>
                    <a:bodyPr/>
                    <a:lstStyle/>
                    <a:p>
                      <a:r>
                        <a:rPr lang="en-US" sz="8000" b="1" dirty="0"/>
                        <a:t>Good</a:t>
                      </a:r>
                      <a:endParaRPr lang="en-US" sz="6600" b="1" dirty="0"/>
                    </a:p>
                  </a:txBody>
                  <a:tcPr vert="vert270">
                    <a:lnT w="12700" cap="flat" cmpd="sng" algn="ctr">
                      <a:solidFill>
                        <a:schemeClr val="tx1"/>
                      </a:solidFill>
                      <a:prstDash val="solid"/>
                      <a:round/>
                      <a:headEnd type="none" w="med" len="med"/>
                      <a:tailEnd type="none" w="med" len="med"/>
                    </a:lnT>
                  </a:tcPr>
                </a:tc>
                <a:tc>
                  <a:txBody>
                    <a:bodyPr/>
                    <a:lstStyle/>
                    <a:p>
                      <a:endParaRPr lang="en-US" sz="6600" dirty="0"/>
                    </a:p>
                  </a:txBody>
                  <a:tcPr anchor="ctr"/>
                </a:tc>
                <a:tc>
                  <a:txBody>
                    <a:bodyPr/>
                    <a:lstStyle/>
                    <a:p>
                      <a:endParaRPr lang="en-US" sz="6600" dirty="0"/>
                    </a:p>
                  </a:txBody>
                  <a:tcPr anchor="ctr"/>
                </a:tc>
                <a:extLst>
                  <a:ext uri="{0D108BD9-81ED-4DB2-BD59-A6C34878D82A}">
                    <a16:rowId xmlns:a16="http://schemas.microsoft.com/office/drawing/2014/main" val="1737446351"/>
                  </a:ext>
                </a:extLst>
              </a:tr>
              <a:tr h="3389489">
                <a:tc>
                  <a:txBody>
                    <a:bodyPr/>
                    <a:lstStyle/>
                    <a:p>
                      <a:r>
                        <a:rPr lang="en-US" sz="8000" b="1" dirty="0"/>
                        <a:t>Bad</a:t>
                      </a:r>
                      <a:endParaRPr lang="en-US" sz="6600" b="1" dirty="0"/>
                    </a:p>
                  </a:txBody>
                  <a:tcPr vert="vert270"/>
                </a:tc>
                <a:tc>
                  <a:txBody>
                    <a:bodyPr/>
                    <a:lstStyle/>
                    <a:p>
                      <a:endParaRPr lang="en-US" sz="6600" dirty="0"/>
                    </a:p>
                  </a:txBody>
                  <a:tcPr anchor="ctr"/>
                </a:tc>
                <a:tc>
                  <a:txBody>
                    <a:bodyPr/>
                    <a:lstStyle/>
                    <a:p>
                      <a:endParaRPr lang="en-US" sz="6600" dirty="0"/>
                    </a:p>
                  </a:txBody>
                  <a:tcPr anchor="ctr"/>
                </a:tc>
                <a:extLst>
                  <a:ext uri="{0D108BD9-81ED-4DB2-BD59-A6C34878D82A}">
                    <a16:rowId xmlns:a16="http://schemas.microsoft.com/office/drawing/2014/main" val="2571236859"/>
                  </a:ext>
                </a:extLst>
              </a:tr>
            </a:tbl>
          </a:graphicData>
        </a:graphic>
      </p:graphicFrame>
      <p:sp>
        <p:nvSpPr>
          <p:cNvPr id="5" name="Title 4">
            <a:extLst>
              <a:ext uri="{FF2B5EF4-FFF2-40B4-BE49-F238E27FC236}">
                <a16:creationId xmlns:a16="http://schemas.microsoft.com/office/drawing/2014/main" id="{2E9B3744-08C2-FF87-97E9-CC75A8A057D4}"/>
              </a:ext>
            </a:extLst>
          </p:cNvPr>
          <p:cNvSpPr>
            <a:spLocks noGrp="1"/>
          </p:cNvSpPr>
          <p:nvPr>
            <p:ph type="title"/>
          </p:nvPr>
        </p:nvSpPr>
        <p:spPr/>
        <p:txBody>
          <a:bodyPr/>
          <a:lstStyle/>
          <a:p>
            <a:r>
              <a:rPr lang="en-US" dirty="0"/>
              <a:t>A Typology of Sin</a:t>
            </a:r>
          </a:p>
        </p:txBody>
      </p:sp>
      <p:sp>
        <p:nvSpPr>
          <p:cNvPr id="7" name="TextBox 6">
            <a:extLst>
              <a:ext uri="{FF2B5EF4-FFF2-40B4-BE49-F238E27FC236}">
                <a16:creationId xmlns:a16="http://schemas.microsoft.com/office/drawing/2014/main" id="{04298C49-CEAB-B1F6-2C74-A12085A3E8BA}"/>
              </a:ext>
            </a:extLst>
          </p:cNvPr>
          <p:cNvSpPr txBox="1"/>
          <p:nvPr/>
        </p:nvSpPr>
        <p:spPr>
          <a:xfrm>
            <a:off x="11483592" y="3500694"/>
            <a:ext cx="3855223" cy="14568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US" sz="8800" b="1" i="1" dirty="0">
                <a:latin typeface="+mj-lt"/>
              </a:rPr>
              <a:t>Actions</a:t>
            </a:r>
            <a:endParaRPr kumimoji="0" lang="en-US" sz="7200" b="1" i="1" u="none" strike="noStrike" cap="none" spc="0" normalizeH="0" baseline="0" dirty="0">
              <a:ln>
                <a:noFill/>
              </a:ln>
              <a:solidFill>
                <a:srgbClr val="FFFFFF"/>
              </a:solidFill>
              <a:effectLst/>
              <a:uFillTx/>
              <a:latin typeface="+mj-lt"/>
              <a:ea typeface="Avenir Next"/>
              <a:cs typeface="Avenir Next"/>
              <a:sym typeface="Avenir Next"/>
            </a:endParaRPr>
          </a:p>
        </p:txBody>
      </p:sp>
      <p:sp>
        <p:nvSpPr>
          <p:cNvPr id="8" name="TextBox 7">
            <a:extLst>
              <a:ext uri="{FF2B5EF4-FFF2-40B4-BE49-F238E27FC236}">
                <a16:creationId xmlns:a16="http://schemas.microsoft.com/office/drawing/2014/main" id="{BC511D5B-1ABF-81C6-0B2B-A4B6DC6FAF88}"/>
              </a:ext>
            </a:extLst>
          </p:cNvPr>
          <p:cNvSpPr txBox="1"/>
          <p:nvPr/>
        </p:nvSpPr>
        <p:spPr>
          <a:xfrm rot="16200000">
            <a:off x="-818439" y="8847396"/>
            <a:ext cx="5176097" cy="14568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US" sz="8800" b="1" i="1" dirty="0">
                <a:latin typeface="+mj-lt"/>
              </a:rPr>
              <a:t>Intentions</a:t>
            </a:r>
            <a:endParaRPr lang="en-US" sz="7200" b="1" i="1" dirty="0">
              <a:latin typeface="+mj-lt"/>
            </a:endParaRPr>
          </a:p>
        </p:txBody>
      </p:sp>
      <p:sp>
        <p:nvSpPr>
          <p:cNvPr id="9" name="TextBox 8">
            <a:extLst>
              <a:ext uri="{FF2B5EF4-FFF2-40B4-BE49-F238E27FC236}">
                <a16:creationId xmlns:a16="http://schemas.microsoft.com/office/drawing/2014/main" id="{6EE6E4E0-B0BD-0D44-0D3C-E6E5944772FA}"/>
              </a:ext>
            </a:extLst>
          </p:cNvPr>
          <p:cNvSpPr txBox="1"/>
          <p:nvPr/>
        </p:nvSpPr>
        <p:spPr>
          <a:xfrm>
            <a:off x="4842500" y="7312361"/>
            <a:ext cx="7587013" cy="14568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US" sz="8800" dirty="0"/>
              <a:t>Righteousness</a:t>
            </a:r>
            <a:endParaRPr kumimoji="0" lang="en-US" sz="5800" b="0" i="0" u="none" strike="noStrike" cap="none" spc="0" normalizeH="0" baseline="0" dirty="0">
              <a:ln>
                <a:noFill/>
              </a:ln>
              <a:solidFill>
                <a:srgbClr val="FFFFFF"/>
              </a:solidFill>
              <a:effectLst/>
              <a:uFillTx/>
              <a:ea typeface="Avenir Next"/>
              <a:cs typeface="Avenir Next"/>
              <a:sym typeface="Avenir Next"/>
            </a:endParaRPr>
          </a:p>
        </p:txBody>
      </p:sp>
      <p:sp>
        <p:nvSpPr>
          <p:cNvPr id="10" name="TextBox 9">
            <a:extLst>
              <a:ext uri="{FF2B5EF4-FFF2-40B4-BE49-F238E27FC236}">
                <a16:creationId xmlns:a16="http://schemas.microsoft.com/office/drawing/2014/main" id="{621BF4E9-589B-C1F5-DCAD-5148915D0BED}"/>
              </a:ext>
            </a:extLst>
          </p:cNvPr>
          <p:cNvSpPr txBox="1"/>
          <p:nvPr/>
        </p:nvSpPr>
        <p:spPr>
          <a:xfrm>
            <a:off x="6048756" y="10880003"/>
            <a:ext cx="5174493" cy="14568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8800" b="0" i="0" u="none" strike="noStrike" cap="none" spc="0" normalizeH="0" baseline="0" dirty="0">
                <a:ln>
                  <a:noFill/>
                </a:ln>
                <a:solidFill>
                  <a:srgbClr val="FFFFFF"/>
                </a:solidFill>
                <a:effectLst/>
                <a:uFillTx/>
                <a:ea typeface="Avenir Next"/>
                <a:cs typeface="Avenir Next"/>
                <a:sym typeface="Avenir Next"/>
              </a:rPr>
              <a:t>Hypocrisy</a:t>
            </a:r>
            <a:endParaRPr kumimoji="0" lang="en-US" sz="5800" b="0" i="0" u="none" strike="noStrike" cap="none" spc="0" normalizeH="0" baseline="0" dirty="0">
              <a:ln>
                <a:noFill/>
              </a:ln>
              <a:solidFill>
                <a:srgbClr val="FFFFFF"/>
              </a:solidFill>
              <a:effectLst/>
              <a:uFillTx/>
              <a:ea typeface="Avenir Next"/>
              <a:cs typeface="Avenir Next"/>
              <a:sym typeface="Avenir Next"/>
            </a:endParaRPr>
          </a:p>
        </p:txBody>
      </p:sp>
      <p:sp>
        <p:nvSpPr>
          <p:cNvPr id="11" name="TextBox 10">
            <a:extLst>
              <a:ext uri="{FF2B5EF4-FFF2-40B4-BE49-F238E27FC236}">
                <a16:creationId xmlns:a16="http://schemas.microsoft.com/office/drawing/2014/main" id="{F12E3BB3-0C5F-92D5-AF19-F01C0C91DC47}"/>
              </a:ext>
            </a:extLst>
          </p:cNvPr>
          <p:cNvSpPr txBox="1"/>
          <p:nvPr/>
        </p:nvSpPr>
        <p:spPr>
          <a:xfrm>
            <a:off x="15014213" y="7343931"/>
            <a:ext cx="5328382" cy="14568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8800" b="0" i="0" u="none" strike="noStrike" cap="none" spc="0" normalizeH="0" baseline="0" dirty="0">
                <a:ln>
                  <a:noFill/>
                </a:ln>
                <a:solidFill>
                  <a:srgbClr val="FFFFFF"/>
                </a:solidFill>
                <a:effectLst/>
                <a:uFillTx/>
                <a:ea typeface="Avenir Next"/>
                <a:cs typeface="Avenir Next"/>
                <a:sym typeface="Avenir Next"/>
              </a:rPr>
              <a:t>Weakness</a:t>
            </a:r>
            <a:endParaRPr kumimoji="0" lang="en-US" sz="5800" b="0" i="0" u="none" strike="noStrike" cap="none" spc="0" normalizeH="0" baseline="0" dirty="0">
              <a:ln>
                <a:noFill/>
              </a:ln>
              <a:solidFill>
                <a:srgbClr val="FFFFFF"/>
              </a:solidFill>
              <a:effectLst/>
              <a:uFillTx/>
              <a:ea typeface="Avenir Next"/>
              <a:cs typeface="Avenir Next"/>
              <a:sym typeface="Avenir Next"/>
            </a:endParaRPr>
          </a:p>
        </p:txBody>
      </p:sp>
      <p:sp>
        <p:nvSpPr>
          <p:cNvPr id="12" name="TextBox 11">
            <a:extLst>
              <a:ext uri="{FF2B5EF4-FFF2-40B4-BE49-F238E27FC236}">
                <a16:creationId xmlns:a16="http://schemas.microsoft.com/office/drawing/2014/main" id="{C8691BF2-66C6-E9D4-3C6F-60A26CA2487D}"/>
              </a:ext>
            </a:extLst>
          </p:cNvPr>
          <p:cNvSpPr txBox="1"/>
          <p:nvPr/>
        </p:nvSpPr>
        <p:spPr>
          <a:xfrm>
            <a:off x="15211384" y="10880003"/>
            <a:ext cx="4983737" cy="14568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8800" b="0" i="0" u="none" strike="noStrike" cap="none" spc="0" normalizeH="0" baseline="0" dirty="0">
                <a:ln>
                  <a:noFill/>
                </a:ln>
                <a:solidFill>
                  <a:srgbClr val="FFFFFF"/>
                </a:solidFill>
                <a:effectLst/>
                <a:uFillTx/>
                <a:ea typeface="Avenir Next"/>
                <a:cs typeface="Avenir Next"/>
                <a:sym typeface="Avenir Next"/>
              </a:rPr>
              <a:t>Rebellion</a:t>
            </a:r>
            <a:endParaRPr kumimoji="0" lang="en-US" sz="5800" b="0" i="0" u="none" strike="noStrike" cap="none" spc="0" normalizeH="0" baseline="0" dirty="0">
              <a:ln>
                <a:noFill/>
              </a:ln>
              <a:solidFill>
                <a:srgbClr val="FFFFFF"/>
              </a:solidFill>
              <a:effectLst/>
              <a:uFillTx/>
              <a:ea typeface="Avenir Next"/>
              <a:cs typeface="Avenir Next"/>
              <a:sym typeface="Avenir Next"/>
            </a:endParaRPr>
          </a:p>
        </p:txBody>
      </p:sp>
      <p:sp>
        <p:nvSpPr>
          <p:cNvPr id="13" name="Frame 12">
            <a:extLst>
              <a:ext uri="{FF2B5EF4-FFF2-40B4-BE49-F238E27FC236}">
                <a16:creationId xmlns:a16="http://schemas.microsoft.com/office/drawing/2014/main" id="{7F32C0BC-5D4F-1919-008D-55CC4C9E6395}"/>
              </a:ext>
            </a:extLst>
          </p:cNvPr>
          <p:cNvSpPr/>
          <p:nvPr/>
        </p:nvSpPr>
        <p:spPr>
          <a:xfrm>
            <a:off x="4686299" y="9960672"/>
            <a:ext cx="16941800" cy="2997200"/>
          </a:xfrm>
          <a:prstGeom prst="frame">
            <a:avLst>
              <a:gd name="adj1" fmla="val 4873"/>
            </a:avLst>
          </a:prstGeom>
          <a:gradFill flip="none" rotWithShape="1">
            <a:gsLst>
              <a:gs pos="0">
                <a:srgbClr val="0070C0"/>
              </a:gs>
              <a:gs pos="100000">
                <a:srgbClr val="094593"/>
              </a:gs>
            </a:gsLst>
            <a:lin ang="5400000" scaled="0"/>
          </a:gradFill>
          <a:ln w="12700" cap="flat">
            <a:noFill/>
            <a:miter lim="400000"/>
          </a:ln>
          <a:effectLst>
            <a:outerShdw blurRad="76200" dir="18900000" rotWithShape="0">
              <a:srgbClr val="000000">
                <a:alpha val="8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11303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outerShdw blurRad="25400" dist="23998" dir="2700000" rotWithShape="0">
                  <a:srgbClr val="000000">
                    <a:alpha val="31034"/>
                  </a:srgbClr>
                </a:outerShdw>
              </a:effectLst>
              <a:uFillTx/>
              <a:latin typeface="Gill Sans"/>
              <a:ea typeface="Gill Sans"/>
              <a:cs typeface="Gill Sans"/>
              <a:sym typeface="Gill Sans"/>
            </a:endParaRPr>
          </a:p>
        </p:txBody>
      </p:sp>
    </p:spTree>
    <p:extLst>
      <p:ext uri="{BB962C8B-B14F-4D97-AF65-F5344CB8AC3E}">
        <p14:creationId xmlns:p14="http://schemas.microsoft.com/office/powerpoint/2010/main" val="3097066117"/>
      </p:ext>
    </p:extLst>
  </p:cSld>
  <p:clrMapOvr>
    <a:overrideClrMapping bg1="dk1" tx1="lt1" bg2="dk2" tx2="lt2" accent1="accent1" accent2="accent2" accent3="accent3" accent4="accent4" accent5="accent5" accent6="accent6" hlink="hlink" folHlink="folHlink"/>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4FDF7-0D22-7BAB-AEBA-88C082656B12}"/>
              </a:ext>
            </a:extLst>
          </p:cNvPr>
          <p:cNvSpPr>
            <a:spLocks noGrp="1"/>
          </p:cNvSpPr>
          <p:nvPr>
            <p:ph type="title"/>
          </p:nvPr>
        </p:nvSpPr>
        <p:spPr/>
        <p:txBody>
          <a:bodyPr/>
          <a:lstStyle/>
          <a:p>
            <a:r>
              <a:rPr lang="en-US" dirty="0"/>
              <a:t>D&amp;C 97:8</a:t>
            </a:r>
          </a:p>
        </p:txBody>
      </p:sp>
      <p:sp>
        <p:nvSpPr>
          <p:cNvPr id="3" name="Text Placeholder 2">
            <a:extLst>
              <a:ext uri="{FF2B5EF4-FFF2-40B4-BE49-F238E27FC236}">
                <a16:creationId xmlns:a16="http://schemas.microsoft.com/office/drawing/2014/main" id="{11F6B867-9879-24AC-368B-777E673C875D}"/>
              </a:ext>
            </a:extLst>
          </p:cNvPr>
          <p:cNvSpPr>
            <a:spLocks noGrp="1"/>
          </p:cNvSpPr>
          <p:nvPr>
            <p:ph type="body" idx="1"/>
          </p:nvPr>
        </p:nvSpPr>
        <p:spPr/>
        <p:txBody>
          <a:bodyPr>
            <a:normAutofit/>
          </a:bodyPr>
          <a:lstStyle/>
          <a:p>
            <a:pPr marL="317500" indent="0">
              <a:buNone/>
            </a:pPr>
            <a:r>
              <a:rPr lang="en-US" sz="6600" dirty="0"/>
              <a:t>“Verily I say unto you, all among them who know their hearts are honest, and are broken, and their spirits contrite, and are </a:t>
            </a:r>
            <a:r>
              <a:rPr lang="en-US" sz="6600" b="1" i="1" dirty="0"/>
              <a:t>willing</a:t>
            </a:r>
            <a:r>
              <a:rPr lang="en-US" sz="6600" dirty="0"/>
              <a:t> to observe their covenants by sacrifice—yea, every sacrifice which I, the Lord, shall command—they are accepted of me” (emphasis added)</a:t>
            </a:r>
          </a:p>
        </p:txBody>
      </p:sp>
    </p:spTree>
    <p:extLst>
      <p:ext uri="{BB962C8B-B14F-4D97-AF65-F5344CB8AC3E}">
        <p14:creationId xmlns:p14="http://schemas.microsoft.com/office/powerpoint/2010/main" val="2812431855"/>
      </p:ext>
    </p:extLst>
  </p:cSld>
  <p:clrMapOvr>
    <a:overrideClrMapping bg1="dk1" tx1="lt1" bg2="dk2" tx2="lt2" accent1="accent1" accent2="accent2" accent3="accent3" accent4="accent4" accent5="accent5" accent6="accent6" hlink="hlink" folHlink="folHlink"/>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06AAC-32DF-98E1-5258-6469D91266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54E834-AAE3-179B-C6BF-91335D1CF6AE}"/>
              </a:ext>
            </a:extLst>
          </p:cNvPr>
          <p:cNvSpPr>
            <a:spLocks noGrp="1"/>
          </p:cNvSpPr>
          <p:nvPr>
            <p:ph type="title"/>
          </p:nvPr>
        </p:nvSpPr>
        <p:spPr>
          <a:xfrm>
            <a:off x="11328400" y="95250"/>
            <a:ext cx="12204700" cy="3429000"/>
          </a:xfrm>
        </p:spPr>
        <p:txBody>
          <a:bodyPr>
            <a:normAutofit/>
          </a:bodyPr>
          <a:lstStyle/>
          <a:p>
            <a:r>
              <a:rPr lang="en-US" sz="8800" dirty="0"/>
              <a:t>President Dallin H. Oaks</a:t>
            </a:r>
          </a:p>
        </p:txBody>
      </p:sp>
      <p:sp>
        <p:nvSpPr>
          <p:cNvPr id="3" name="Text Placeholder 2">
            <a:extLst>
              <a:ext uri="{FF2B5EF4-FFF2-40B4-BE49-F238E27FC236}">
                <a16:creationId xmlns:a16="http://schemas.microsoft.com/office/drawing/2014/main" id="{FC3B937E-376A-2D6E-9F18-1767B03BF6D4}"/>
              </a:ext>
            </a:extLst>
          </p:cNvPr>
          <p:cNvSpPr>
            <a:spLocks noGrp="1"/>
          </p:cNvSpPr>
          <p:nvPr>
            <p:ph type="body" idx="1"/>
          </p:nvPr>
        </p:nvSpPr>
        <p:spPr>
          <a:xfrm>
            <a:off x="11003935" y="2659561"/>
            <a:ext cx="12001500" cy="10584490"/>
          </a:xfrm>
        </p:spPr>
        <p:txBody>
          <a:bodyPr>
            <a:noAutofit/>
          </a:bodyPr>
          <a:lstStyle/>
          <a:p>
            <a:pPr marL="317500" indent="0">
              <a:buNone/>
            </a:pPr>
            <a:r>
              <a:rPr lang="en-US" sz="6000" dirty="0"/>
              <a:t>It is significant that when we partake of the sacrament we do not witness that we </a:t>
            </a:r>
            <a:r>
              <a:rPr lang="en-US" sz="6000" i="1" dirty="0"/>
              <a:t>take upon us </a:t>
            </a:r>
            <a:r>
              <a:rPr lang="en-US" sz="6000" dirty="0"/>
              <a:t>the name of Jesus Christ. We witness that we are </a:t>
            </a:r>
            <a:r>
              <a:rPr lang="en-US" sz="6000" i="1" dirty="0"/>
              <a:t>willing</a:t>
            </a:r>
            <a:r>
              <a:rPr lang="en-US" sz="6000" dirty="0"/>
              <a:t> to do so. The fact that we only witness to our willingness suggests that something else must happen before we actually take upon us that sacred name in the most important sense.</a:t>
            </a:r>
          </a:p>
        </p:txBody>
      </p:sp>
      <p:pic>
        <p:nvPicPr>
          <p:cNvPr id="8194" name="Picture 2" descr="President-Dallin-H.-Oaks">
            <a:extLst>
              <a:ext uri="{FF2B5EF4-FFF2-40B4-BE49-F238E27FC236}">
                <a16:creationId xmlns:a16="http://schemas.microsoft.com/office/drawing/2014/main" id="{1600445F-6EAC-201D-6FBB-E3BAEDE254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35280"/>
            <a:ext cx="10538460" cy="14051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6995022"/>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A8FCE-297B-7E99-BFFE-6201920F426B}"/>
              </a:ext>
            </a:extLst>
          </p:cNvPr>
          <p:cNvSpPr>
            <a:spLocks noGrp="1"/>
          </p:cNvSpPr>
          <p:nvPr>
            <p:ph type="title"/>
          </p:nvPr>
        </p:nvSpPr>
        <p:spPr/>
        <p:txBody>
          <a:bodyPr>
            <a:normAutofit fontScale="90000"/>
          </a:bodyPr>
          <a:lstStyle/>
          <a:p>
            <a:r>
              <a:rPr lang="en-US" dirty="0"/>
              <a:t>President D. Todd Christofferson</a:t>
            </a:r>
          </a:p>
        </p:txBody>
      </p:sp>
      <p:sp>
        <p:nvSpPr>
          <p:cNvPr id="3" name="Text Placeholder 2">
            <a:extLst>
              <a:ext uri="{FF2B5EF4-FFF2-40B4-BE49-F238E27FC236}">
                <a16:creationId xmlns:a16="http://schemas.microsoft.com/office/drawing/2014/main" id="{DEAAE45E-88DA-DBB6-B0CE-8C65BFA34762}"/>
              </a:ext>
            </a:extLst>
          </p:cNvPr>
          <p:cNvSpPr>
            <a:spLocks noGrp="1"/>
          </p:cNvSpPr>
          <p:nvPr>
            <p:ph type="body" idx="1"/>
          </p:nvPr>
        </p:nvSpPr>
        <p:spPr/>
        <p:txBody>
          <a:bodyPr anchor="t">
            <a:normAutofit lnSpcReduction="10000"/>
          </a:bodyPr>
          <a:lstStyle/>
          <a:p>
            <a:pPr marL="317500" indent="0">
              <a:buNone/>
            </a:pPr>
            <a:r>
              <a:rPr lang="en-US" sz="7200" dirty="0"/>
              <a:t>“With faith in Christ, we can pray that the Holy Spirit will effect a mighty change in us to instill these same divine motivations in our heart and help us practice the attributes of a Christlike character.”</a:t>
            </a:r>
          </a:p>
          <a:p>
            <a:pPr marL="317500" indent="0">
              <a:buNone/>
            </a:pPr>
            <a:endParaRPr lang="en-US" sz="7200" dirty="0"/>
          </a:p>
          <a:p>
            <a:pPr marL="317500" indent="0">
              <a:buNone/>
            </a:pPr>
            <a:r>
              <a:rPr lang="en-US" sz="5400" i="1" dirty="0"/>
              <a:t>The Character of Christ, April 2026 general conference</a:t>
            </a:r>
          </a:p>
        </p:txBody>
      </p:sp>
    </p:spTree>
    <p:extLst>
      <p:ext uri="{BB962C8B-B14F-4D97-AF65-F5344CB8AC3E}">
        <p14:creationId xmlns:p14="http://schemas.microsoft.com/office/powerpoint/2010/main" val="4137544838"/>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EC4A0-F571-AC9D-43E3-5E9B80732E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C99699-516B-89E7-093F-515302013BF9}"/>
              </a:ext>
            </a:extLst>
          </p:cNvPr>
          <p:cNvSpPr>
            <a:spLocks noGrp="1"/>
          </p:cNvSpPr>
          <p:nvPr>
            <p:ph type="title"/>
          </p:nvPr>
        </p:nvSpPr>
        <p:spPr/>
        <p:txBody>
          <a:bodyPr>
            <a:normAutofit fontScale="90000"/>
          </a:bodyPr>
          <a:lstStyle/>
          <a:p>
            <a:r>
              <a:rPr lang="en-US" dirty="0"/>
              <a:t>President D. Todd Christofferson</a:t>
            </a:r>
          </a:p>
        </p:txBody>
      </p:sp>
      <p:sp>
        <p:nvSpPr>
          <p:cNvPr id="3" name="Text Placeholder 2">
            <a:extLst>
              <a:ext uri="{FF2B5EF4-FFF2-40B4-BE49-F238E27FC236}">
                <a16:creationId xmlns:a16="http://schemas.microsoft.com/office/drawing/2014/main" id="{DF7C5A70-BDFA-0707-871E-49B1265B9C12}"/>
              </a:ext>
            </a:extLst>
          </p:cNvPr>
          <p:cNvSpPr>
            <a:spLocks noGrp="1"/>
          </p:cNvSpPr>
          <p:nvPr>
            <p:ph type="body" idx="1"/>
          </p:nvPr>
        </p:nvSpPr>
        <p:spPr/>
        <p:txBody>
          <a:bodyPr anchor="t">
            <a:normAutofit lnSpcReduction="10000"/>
          </a:bodyPr>
          <a:lstStyle/>
          <a:p>
            <a:pPr marL="317500" indent="0">
              <a:buNone/>
            </a:pPr>
            <a:r>
              <a:rPr lang="en-US" sz="7200" dirty="0"/>
              <a:t>“With faith in Christ, </a:t>
            </a:r>
            <a:r>
              <a:rPr lang="en-US" sz="7200" dirty="0">
                <a:solidFill>
                  <a:schemeClr val="accent1">
                    <a:lumMod val="40000"/>
                    <a:lumOff val="60000"/>
                  </a:schemeClr>
                </a:solidFill>
              </a:rPr>
              <a:t>we can pray that the Holy Spirit will effect a mighty change in us to instill these same divine motivations in our heart </a:t>
            </a:r>
            <a:r>
              <a:rPr lang="en-US" sz="7200" dirty="0"/>
              <a:t>and help us practice the attributes of a Christlike character.”</a:t>
            </a:r>
          </a:p>
          <a:p>
            <a:pPr marL="317500" indent="0">
              <a:buNone/>
            </a:pPr>
            <a:endParaRPr lang="en-US" sz="7200" dirty="0"/>
          </a:p>
          <a:p>
            <a:pPr marL="317500" indent="0">
              <a:buNone/>
            </a:pPr>
            <a:r>
              <a:rPr lang="en-US" sz="5400" i="1" dirty="0"/>
              <a:t>The Character of Christ, April 2026 general conference</a:t>
            </a:r>
          </a:p>
          <a:p>
            <a:pPr marL="317500" indent="0">
              <a:buNone/>
            </a:pPr>
            <a:endParaRPr lang="en-US" sz="7200" dirty="0"/>
          </a:p>
        </p:txBody>
      </p:sp>
    </p:spTree>
    <p:extLst>
      <p:ext uri="{BB962C8B-B14F-4D97-AF65-F5344CB8AC3E}">
        <p14:creationId xmlns:p14="http://schemas.microsoft.com/office/powerpoint/2010/main" val="3426334897"/>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475092-0D2C-F0DF-5930-2A5A0E03C5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42FB94-8A7C-AD2F-C65B-CBE13A23AB03}"/>
              </a:ext>
            </a:extLst>
          </p:cNvPr>
          <p:cNvSpPr>
            <a:spLocks noGrp="1"/>
          </p:cNvSpPr>
          <p:nvPr>
            <p:ph type="title"/>
          </p:nvPr>
        </p:nvSpPr>
        <p:spPr/>
        <p:txBody>
          <a:bodyPr>
            <a:normAutofit fontScale="90000"/>
          </a:bodyPr>
          <a:lstStyle/>
          <a:p>
            <a:r>
              <a:rPr lang="en-US" dirty="0"/>
              <a:t>President D. Todd Christofferson</a:t>
            </a:r>
          </a:p>
        </p:txBody>
      </p:sp>
      <p:sp>
        <p:nvSpPr>
          <p:cNvPr id="3" name="Text Placeholder 2">
            <a:extLst>
              <a:ext uri="{FF2B5EF4-FFF2-40B4-BE49-F238E27FC236}">
                <a16:creationId xmlns:a16="http://schemas.microsoft.com/office/drawing/2014/main" id="{BCE84DAA-1D0D-D605-C2E0-606C48E9F684}"/>
              </a:ext>
            </a:extLst>
          </p:cNvPr>
          <p:cNvSpPr>
            <a:spLocks noGrp="1"/>
          </p:cNvSpPr>
          <p:nvPr>
            <p:ph type="body" idx="1"/>
          </p:nvPr>
        </p:nvSpPr>
        <p:spPr/>
        <p:txBody>
          <a:bodyPr anchor="t">
            <a:normAutofit lnSpcReduction="10000"/>
          </a:bodyPr>
          <a:lstStyle/>
          <a:p>
            <a:pPr marL="317500" indent="0">
              <a:buNone/>
            </a:pPr>
            <a:r>
              <a:rPr lang="en-US" sz="7200" dirty="0"/>
              <a:t>“With faith in Christ, we can pray that the Holy Spirit will effect a mighty change in us to instill these same divine motivations in our heart and </a:t>
            </a:r>
            <a:r>
              <a:rPr lang="en-US" sz="7200" dirty="0">
                <a:solidFill>
                  <a:schemeClr val="accent1">
                    <a:lumMod val="40000"/>
                    <a:lumOff val="60000"/>
                  </a:schemeClr>
                </a:solidFill>
              </a:rPr>
              <a:t>help us practice the attributes of a Christlike character</a:t>
            </a:r>
            <a:r>
              <a:rPr lang="en-US" sz="7200" dirty="0"/>
              <a:t>.”</a:t>
            </a:r>
          </a:p>
          <a:p>
            <a:pPr marL="317500" indent="0">
              <a:buNone/>
            </a:pPr>
            <a:endParaRPr lang="en-US" sz="7200" dirty="0"/>
          </a:p>
          <a:p>
            <a:pPr marL="317500" indent="0">
              <a:buNone/>
            </a:pPr>
            <a:r>
              <a:rPr lang="en-US" sz="5400" i="1" dirty="0"/>
              <a:t>The Character of Christ, April 2026 general conference</a:t>
            </a:r>
          </a:p>
        </p:txBody>
      </p:sp>
    </p:spTree>
    <p:extLst>
      <p:ext uri="{BB962C8B-B14F-4D97-AF65-F5344CB8AC3E}">
        <p14:creationId xmlns:p14="http://schemas.microsoft.com/office/powerpoint/2010/main" val="1803664820"/>
      </p:ext>
    </p:extLst>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6BE940-8CC4-94BE-531F-B2633F1DCB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9996BD-9CEA-3739-C93B-882689D0AC8A}"/>
              </a:ext>
            </a:extLst>
          </p:cNvPr>
          <p:cNvSpPr>
            <a:spLocks noGrp="1"/>
          </p:cNvSpPr>
          <p:nvPr>
            <p:ph type="title"/>
          </p:nvPr>
        </p:nvSpPr>
        <p:spPr/>
        <p:txBody>
          <a:bodyPr/>
          <a:lstStyle/>
          <a:p>
            <a:r>
              <a:rPr lang="en-US" dirty="0"/>
              <a:t>2 Corinthians 12:9</a:t>
            </a:r>
          </a:p>
        </p:txBody>
      </p:sp>
      <p:sp>
        <p:nvSpPr>
          <p:cNvPr id="3" name="Text Placeholder 2">
            <a:extLst>
              <a:ext uri="{FF2B5EF4-FFF2-40B4-BE49-F238E27FC236}">
                <a16:creationId xmlns:a16="http://schemas.microsoft.com/office/drawing/2014/main" id="{E7D8AAED-1A96-4AF3-71D1-1EA57B7145D2}"/>
              </a:ext>
            </a:extLst>
          </p:cNvPr>
          <p:cNvSpPr>
            <a:spLocks noGrp="1"/>
          </p:cNvSpPr>
          <p:nvPr>
            <p:ph type="body" idx="1"/>
          </p:nvPr>
        </p:nvSpPr>
        <p:spPr>
          <a:xfrm>
            <a:off x="2374900" y="2435860"/>
            <a:ext cx="19621500" cy="8039100"/>
          </a:xfrm>
        </p:spPr>
        <p:txBody>
          <a:bodyPr>
            <a:normAutofit/>
          </a:bodyPr>
          <a:lstStyle/>
          <a:p>
            <a:pPr marL="317500" indent="0">
              <a:buNone/>
            </a:pPr>
            <a:r>
              <a:rPr lang="en-US" sz="8800" dirty="0"/>
              <a:t>“…My grace is sufficient for thee: for my strength is </a:t>
            </a:r>
            <a:r>
              <a:rPr lang="en-US" sz="8800" b="1" dirty="0"/>
              <a:t>made perfect in weakness</a:t>
            </a:r>
            <a:r>
              <a:rPr lang="en-US" sz="8800" dirty="0"/>
              <a:t>…”</a:t>
            </a:r>
          </a:p>
        </p:txBody>
      </p:sp>
    </p:spTree>
    <p:extLst>
      <p:ext uri="{BB962C8B-B14F-4D97-AF65-F5344CB8AC3E}">
        <p14:creationId xmlns:p14="http://schemas.microsoft.com/office/powerpoint/2010/main" val="2551028063"/>
      </p:ext>
    </p:extLst>
  </p:cSld>
  <p:clrMapOvr>
    <a:masterClrMapping/>
  </p:clrMapOvr>
  <p:transition spd="med"/>
</p:sld>
</file>

<file path=ppt/theme/theme1.xml><?xml version="1.0" encoding="utf-8"?>
<a:theme xmlns:a="http://schemas.openxmlformats.org/drawingml/2006/main" name="White">
  <a:themeElements>
    <a:clrScheme name="White">
      <a:dk1>
        <a:srgbClr val="FF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venir Next Ultra Light"/>
        <a:ea typeface="Avenir Next Ultra Light"/>
        <a:cs typeface="Avenir Next Ultra Light"/>
      </a:majorFont>
      <a:minorFont>
        <a:latin typeface="Avenir Next Ultra Light"/>
        <a:ea typeface="Avenir Next Ultra Light"/>
        <a:cs typeface="Avenir Next Ultr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r="18900000" rotWithShape="0">
              <a:srgbClr val="000000">
                <a:alpha val="8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0066C1"/>
            </a:gs>
            <a:gs pos="100000">
              <a:srgbClr val="094593"/>
            </a:gs>
          </a:gsLst>
          <a:lin ang="5400000" scaled="0"/>
        </a:gradFill>
        <a:ln w="12700" cap="flat">
          <a:noFill/>
          <a:miter lim="400000"/>
        </a:ln>
        <a:effectLst>
          <a:outerShdw blurRad="76200" dir="18900000" rotWithShape="0">
            <a:srgbClr val="000000">
              <a:alpha val="8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11303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outerShdw blurRad="25400" dist="23998" dir="2700000" rotWithShape="0">
                <a:srgbClr val="000000">
                  <a:alpha val="31034"/>
                </a:srgbClr>
              </a:outerShdw>
            </a:effectLst>
            <a:uFillTx/>
            <a:latin typeface="Gill Sans"/>
            <a:ea typeface="Gill Sans"/>
            <a:cs typeface="Gill San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FFFFFF"/>
            </a:solidFill>
            <a:effectLst/>
            <a:uFillTx/>
            <a:latin typeface="Avenir Next"/>
            <a:ea typeface="Avenir Next"/>
            <a:cs typeface="Avenir Next"/>
            <a:sym typeface="Avenir Nex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venir Next Ultra Light"/>
        <a:ea typeface="Avenir Next Ultra Light"/>
        <a:cs typeface="Avenir Next Ultra Light"/>
      </a:majorFont>
      <a:minorFont>
        <a:latin typeface="Avenir Next Ultra Light"/>
        <a:ea typeface="Avenir Next Ultra Light"/>
        <a:cs typeface="Avenir Next Ultr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r="18900000" rotWithShape="0">
              <a:srgbClr val="000000">
                <a:alpha val="8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rgbClr val="0066C1"/>
            </a:gs>
            <a:gs pos="100000">
              <a:srgbClr val="094593"/>
            </a:gs>
          </a:gsLst>
          <a:lin ang="5400000" scaled="0"/>
        </a:gradFill>
        <a:ln w="12700" cap="flat">
          <a:noFill/>
          <a:miter lim="400000"/>
        </a:ln>
        <a:effectLst>
          <a:outerShdw blurRad="76200" dir="18900000" rotWithShape="0">
            <a:srgbClr val="000000">
              <a:alpha val="8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11303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outerShdw blurRad="25400" dist="23998" dir="2700000" rotWithShape="0">
                <a:srgbClr val="000000">
                  <a:alpha val="31034"/>
                </a:srgbClr>
              </a:outerShdw>
            </a:effectLst>
            <a:uFillTx/>
            <a:latin typeface="Gill Sans"/>
            <a:ea typeface="Gill Sans"/>
            <a:cs typeface="Gill San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FFFFFF"/>
            </a:solidFill>
            <a:effectLst/>
            <a:uFillTx/>
            <a:latin typeface="Avenir Next"/>
            <a:ea typeface="Avenir Next"/>
            <a:cs typeface="Avenir Next"/>
            <a:sym typeface="Avenir Nex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Override1.xml><?xml version="1.0" encoding="utf-8"?>
<a:themeOverride xmlns:a="http://schemas.openxmlformats.org/drawingml/2006/main">
  <a:clrScheme name="White">
    <a:dk1>
      <a:srgbClr val="FF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themeOverride>
</file>

<file path=ppt/theme/themeOverride2.xml><?xml version="1.0" encoding="utf-8"?>
<a:themeOverride xmlns:a="http://schemas.openxmlformats.org/drawingml/2006/main">
  <a:clrScheme name="White">
    <a:dk1>
      <a:srgbClr val="FF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themeOverride>
</file>

<file path=ppt/theme/themeOverride3.xml><?xml version="1.0" encoding="utf-8"?>
<a:themeOverride xmlns:a="http://schemas.openxmlformats.org/drawingml/2006/main">
  <a:clrScheme name="White">
    <a:dk1>
      <a:srgbClr val="FF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themeOverride>
</file>

<file path=ppt/theme/themeOverride4.xml><?xml version="1.0" encoding="utf-8"?>
<a:themeOverride xmlns:a="http://schemas.openxmlformats.org/drawingml/2006/main">
  <a:clrScheme name="White">
    <a:dk1>
      <a:srgbClr val="FF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themeOverride>
</file>

<file path=ppt/theme/themeOverride5.xml><?xml version="1.0" encoding="utf-8"?>
<a:themeOverride xmlns:a="http://schemas.openxmlformats.org/drawingml/2006/main">
  <a:clrScheme name="White">
    <a:dk1>
      <a:srgbClr val="FF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themeOverride>
</file>

<file path=ppt/theme/themeOverride6.xml><?xml version="1.0" encoding="utf-8"?>
<a:themeOverride xmlns:a="http://schemas.openxmlformats.org/drawingml/2006/main">
  <a:clrScheme name="White">
    <a:dk1>
      <a:srgbClr val="FF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themeOverride>
</file>

<file path=ppt/theme/themeOverride7.xml><?xml version="1.0" encoding="utf-8"?>
<a:themeOverride xmlns:a="http://schemas.openxmlformats.org/drawingml/2006/main">
  <a:clrScheme name="White">
    <a:dk1>
      <a:srgbClr val="FF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themeOverride>
</file>

<file path=ppt/theme/themeOverride8.xml><?xml version="1.0" encoding="utf-8"?>
<a:themeOverride xmlns:a="http://schemas.openxmlformats.org/drawingml/2006/main">
  <a:clrScheme name="White">
    <a:dk1>
      <a:srgbClr val="FF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themeOverride>
</file>

<file path=ppt/theme/themeOverride9.xml><?xml version="1.0" encoding="utf-8"?>
<a:themeOverride xmlns:a="http://schemas.openxmlformats.org/drawingml/2006/main">
  <a:clrScheme name="White">
    <a:dk1>
      <a:srgbClr val="FF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themeOverride>
</file>

<file path=ppt/theme/themeOverride10.xml><?xml version="1.0" encoding="utf-8"?>
<a:themeOverride xmlns:a="http://schemas.openxmlformats.org/drawingml/2006/main">
  <a:clrScheme name="White">
    <a:dk1>
      <a:srgbClr val="FF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themeOverride>
</file>

<file path=ppt/theme/themeOverride11.xml><?xml version="1.0" encoding="utf-8"?>
<a:themeOverride xmlns:a="http://schemas.openxmlformats.org/drawingml/2006/main">
  <a:clrScheme name="White">
    <a:dk1>
      <a:srgbClr val="FF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themeOverride>
</file>

<file path=ppt/theme/themeOverride12.xml><?xml version="1.0" encoding="utf-8"?>
<a:themeOverride xmlns:a="http://schemas.openxmlformats.org/drawingml/2006/main">
  <a:clrScheme name="White">
    <a:dk1>
      <a:srgbClr val="FF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themeOverride>
</file>

<file path=ppt/theme/themeOverride13.xml><?xml version="1.0" encoding="utf-8"?>
<a:themeOverride xmlns:a="http://schemas.openxmlformats.org/drawingml/2006/main">
  <a:clrScheme name="White">
    <a:dk1>
      <a:srgbClr val="FF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themeOverride>
</file>

<file path=ppt/theme/themeOverride14.xml><?xml version="1.0" encoding="utf-8"?>
<a:themeOverride xmlns:a="http://schemas.openxmlformats.org/drawingml/2006/main">
  <a:clrScheme name="White">
    <a:dk1>
      <a:srgbClr val="FF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themeOverride>
</file>

<file path=ppt/theme/themeOverride15.xml><?xml version="1.0" encoding="utf-8"?>
<a:themeOverride xmlns:a="http://schemas.openxmlformats.org/drawingml/2006/main">
  <a:clrScheme name="White">
    <a:dk1>
      <a:srgbClr val="FF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themeOverride>
</file>

<file path=ppt/theme/themeOverride16.xml><?xml version="1.0" encoding="utf-8"?>
<a:themeOverride xmlns:a="http://schemas.openxmlformats.org/drawingml/2006/main">
  <a:clrScheme name="White">
    <a:dk1>
      <a:srgbClr val="FF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themeOverride>
</file>

<file path=ppt/theme/themeOverride17.xml><?xml version="1.0" encoding="utf-8"?>
<a:themeOverride xmlns:a="http://schemas.openxmlformats.org/drawingml/2006/main">
  <a:clrScheme name="White">
    <a:dk1>
      <a:srgbClr val="FF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themeOverride>
</file>

<file path=ppt/theme/themeOverride18.xml><?xml version="1.0" encoding="utf-8"?>
<a:themeOverride xmlns:a="http://schemas.openxmlformats.org/drawingml/2006/main">
  <a:clrScheme name="White">
    <a:dk1>
      <a:srgbClr val="FF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themeOverrid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78ED8C70-1195-8E46-97A6-4F9DCB435606}">
  <we:reference id="wa200010725" version="1.0.0.1" store="en-US" storeType="OMEX"/>
  <we:alternateReferences>
    <we:reference id="wa200010725" version="1.0.0.1" store="en-US" storeType="OMEX"/>
  </we:alternateReferences>
  <we:properties>
    <we:property name="claude.fileId" value="&quot;b3a78b10-284f-4a3f-bd9f-9e451dfe111e&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
  <TotalTime>219801</TotalTime>
  <Words>2833</Words>
  <Application>Microsoft Macintosh PowerPoint</Application>
  <PresentationFormat>Custom</PresentationFormat>
  <Paragraphs>150</Paragraphs>
  <Slides>43</Slides>
  <Notes>20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43</vt:i4>
      </vt:variant>
    </vt:vector>
  </HeadingPairs>
  <TitlesOfParts>
    <vt:vector size="49" baseType="lpstr">
      <vt:lpstr>Arial</vt:lpstr>
      <vt:lpstr>Avenir Next</vt:lpstr>
      <vt:lpstr>Avenir Next Ultra Light</vt:lpstr>
      <vt:lpstr>Gill Sans</vt:lpstr>
      <vt:lpstr>Lucida Grande</vt:lpstr>
      <vt:lpstr>White</vt:lpstr>
      <vt:lpstr>Does the Lord Ever Condemn Us?</vt:lpstr>
      <vt:lpstr>PowerPoint Presentation</vt:lpstr>
      <vt:lpstr>Overview</vt:lpstr>
      <vt:lpstr>What is sin?</vt:lpstr>
      <vt:lpstr>1. There must be a law.</vt:lpstr>
      <vt:lpstr>2. We must have a knowledge of the law.</vt:lpstr>
      <vt:lpstr>There is no safety in ignorance.</vt:lpstr>
      <vt:lpstr>1 Corinthians 8:2</vt:lpstr>
      <vt:lpstr>Elder Jeffrey R. Holland Our Day Star Rising</vt:lpstr>
      <vt:lpstr>What are the types of sin?</vt:lpstr>
      <vt:lpstr>Moroni 7:6-8</vt:lpstr>
      <vt:lpstr>A Typology of Sin</vt:lpstr>
      <vt:lpstr>Rebellion</vt:lpstr>
      <vt:lpstr>Two Types (Elder Christofferson)</vt:lpstr>
      <vt:lpstr>Mortal Consequences</vt:lpstr>
      <vt:lpstr>Eternal Consequences</vt:lpstr>
      <vt:lpstr>Sons of Perdition</vt:lpstr>
      <vt:lpstr>Hypocrisy</vt:lpstr>
      <vt:lpstr>Levels of Hypocrisy</vt:lpstr>
      <vt:lpstr>Consequences  Matthew 23</vt:lpstr>
      <vt:lpstr>Matthew 7:15, 3 Ne 14:15</vt:lpstr>
      <vt:lpstr>Luke 12:1-2</vt:lpstr>
      <vt:lpstr>D&amp;C 50:8</vt:lpstr>
      <vt:lpstr>Weakness</vt:lpstr>
      <vt:lpstr>Romans 7:18-19</vt:lpstr>
      <vt:lpstr>PowerPoint Presentation</vt:lpstr>
      <vt:lpstr>Matthew 26:41</vt:lpstr>
      <vt:lpstr>Destiny Yarbro – 2020 Ensign Article</vt:lpstr>
      <vt:lpstr>PowerPoint Presentation</vt:lpstr>
      <vt:lpstr>Elder Richard G. Scott</vt:lpstr>
      <vt:lpstr>Two Areas of Proof</vt:lpstr>
      <vt:lpstr>Elder Bruce C. Hafen</vt:lpstr>
      <vt:lpstr>Sister Rebecca L. Craven</vt:lpstr>
      <vt:lpstr>Righteousness</vt:lpstr>
      <vt:lpstr>Alma 41:3</vt:lpstr>
      <vt:lpstr>Kevin J. Worthen</vt:lpstr>
      <vt:lpstr>A Typology of Sin</vt:lpstr>
      <vt:lpstr>D&amp;C 97:8</vt:lpstr>
      <vt:lpstr>President Dallin H. Oaks</vt:lpstr>
      <vt:lpstr>President D. Todd Christofferson</vt:lpstr>
      <vt:lpstr>President D. Todd Christofferson</vt:lpstr>
      <vt:lpstr>President D. Todd Christofferson</vt:lpstr>
      <vt:lpstr>2 Corinthians 12:9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Made Perfect In Weakness</dc:title>
  <cp:lastModifiedBy>Breck Wightman</cp:lastModifiedBy>
  <cp:revision>24</cp:revision>
  <dcterms:modified xsi:type="dcterms:W3CDTF">2026-10-30T02:49:56Z</dcterms:modified>
</cp:coreProperties>
</file>